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4"/>
  </p:sldMasterIdLst>
  <p:notesMasterIdLst>
    <p:notesMasterId r:id="rId29"/>
  </p:notesMasterIdLst>
  <p:handoutMasterIdLst>
    <p:handoutMasterId r:id="rId30"/>
  </p:handoutMasterIdLst>
  <p:sldIdLst>
    <p:sldId id="256" r:id="rId5"/>
    <p:sldId id="257" r:id="rId6"/>
    <p:sldId id="277" r:id="rId7"/>
    <p:sldId id="278" r:id="rId8"/>
    <p:sldId id="279" r:id="rId9"/>
    <p:sldId id="280" r:id="rId10"/>
    <p:sldId id="271" r:id="rId11"/>
    <p:sldId id="281" r:id="rId12"/>
    <p:sldId id="262" r:id="rId13"/>
    <p:sldId id="265" r:id="rId14"/>
    <p:sldId id="266" r:id="rId15"/>
    <p:sldId id="267" r:id="rId16"/>
    <p:sldId id="268" r:id="rId17"/>
    <p:sldId id="273" r:id="rId18"/>
    <p:sldId id="276" r:id="rId19"/>
    <p:sldId id="275" r:id="rId20"/>
    <p:sldId id="272" r:id="rId21"/>
    <p:sldId id="282" r:id="rId22"/>
    <p:sldId id="269" r:id="rId23"/>
    <p:sldId id="285" r:id="rId24"/>
    <p:sldId id="274" r:id="rId25"/>
    <p:sldId id="283" r:id="rId26"/>
    <p:sldId id="284" r:id="rId27"/>
    <p:sldId id="270" r:id="rId28"/>
  </p:sldIdLst>
  <p:sldSz cx="12192000" cy="6858000"/>
  <p:notesSz cx="6858000" cy="9144000"/>
  <p:defaultTextStyle>
    <a:defPPr rtl="0">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99" autoAdjust="0"/>
    <p:restoredTop sz="94660"/>
  </p:normalViewPr>
  <p:slideViewPr>
    <p:cSldViewPr snapToGrid="0" showGuides="1">
      <p:cViewPr varScale="1">
        <p:scale>
          <a:sx n="86" d="100"/>
          <a:sy n="86" d="100"/>
        </p:scale>
        <p:origin x="557" y="58"/>
      </p:cViewPr>
      <p:guideLst>
        <p:guide orient="horz" pos="2160"/>
        <p:guide pos="3840"/>
      </p:guideLst>
    </p:cSldViewPr>
  </p:slideViewPr>
  <p:notesTextViewPr>
    <p:cViewPr>
      <p:scale>
        <a:sx n="1" d="1"/>
        <a:sy n="1" d="1"/>
      </p:scale>
      <p:origin x="0" y="0"/>
    </p:cViewPr>
  </p:notesTextViewPr>
  <p:notesViewPr>
    <p:cSldViewPr snapToGrid="0" showGuides="1">
      <p:cViewPr varScale="1">
        <p:scale>
          <a:sx n="88" d="100"/>
          <a:sy n="88" d="100"/>
        </p:scale>
        <p:origin x="381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a:p>
        </p:txBody>
      </p:sp>
      <p:sp>
        <p:nvSpPr>
          <p:cNvPr id="3" name="Datumsplatzhalt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544D8773-0821-403B-AAE3-6EC38D223C82}" type="datetime1">
              <a:rPr lang="de-DE" smtClean="0"/>
              <a:t>12.12.2022</a:t>
            </a:fld>
            <a:endParaRPr lang="de-DE"/>
          </a:p>
        </p:txBody>
      </p:sp>
      <p:sp>
        <p:nvSpPr>
          <p:cNvPr id="4" name="Fußzeilenplatzhalt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a:p>
        </p:txBody>
      </p:sp>
      <p:sp>
        <p:nvSpPr>
          <p:cNvPr id="5" name="Foliennummernplatzhalt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6834459-7356-44BF-850D-8B30C4FB3B6B}" type="slidenum">
              <a:rPr lang="de-DE"/>
              <a:t>‹Nr.›</a:t>
            </a:fld>
            <a:endParaRPr lang="de-DE"/>
          </a:p>
        </p:txBody>
      </p:sp>
    </p:spTree>
    <p:extLst>
      <p:ext uri="{BB962C8B-B14F-4D97-AF65-F5344CB8AC3E}">
        <p14:creationId xmlns:p14="http://schemas.microsoft.com/office/powerpoint/2010/main" val="246901652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de-DE" noProof="0"/>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3348579C-8AC1-4148-97D6-5790F01FD3E8}" type="datetime1">
              <a:rPr lang="de-DE" noProof="0" smtClean="0"/>
              <a:t>12.12.2022</a:t>
            </a:fld>
            <a:endParaRPr lang="de-DE" noProof="0"/>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de-DE" noProof="0"/>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de-DE" noProof="0"/>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0A3C37BE-C303-496D-B5CD-85F2937540FC}" type="slidenum">
              <a:rPr lang="de-DE" noProof="0"/>
              <a:t>‹Nr.›</a:t>
            </a:fld>
            <a:endParaRPr lang="de-DE" noProof="0"/>
          </a:p>
        </p:txBody>
      </p:sp>
    </p:spTree>
    <p:extLst>
      <p:ext uri="{BB962C8B-B14F-4D97-AF65-F5344CB8AC3E}">
        <p14:creationId xmlns:p14="http://schemas.microsoft.com/office/powerpoint/2010/main" val="335084220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r>
              <a:rPr lang="de-DE" b="1" i="1">
                <a:latin typeface="Arial" pitchFamily="34" charset="0"/>
                <a:cs typeface="Arial" pitchFamily="34" charset="0"/>
              </a:rPr>
              <a:t>HINWEIS:</a:t>
            </a:r>
          </a:p>
          <a:p>
            <a:pPr rtl="0"/>
            <a:r>
              <a:rPr lang="de-DE" i="1">
                <a:latin typeface="Arial" pitchFamily="34" charset="0"/>
                <a:cs typeface="Arial" pitchFamily="34" charset="0"/>
              </a:rPr>
              <a:t>Wenn Sie das Bild auf dieser Folie ändern möchten, wählen Sie es aus, und löschen Sie es. Klicken Sie anschließend auf das Symbol "Bilder" im Platzhalter, um ein eigenes Bild einzufügen.</a:t>
            </a:r>
          </a:p>
        </p:txBody>
      </p:sp>
      <p:sp>
        <p:nvSpPr>
          <p:cNvPr id="4" name="Foliennummernplatzhalter 3"/>
          <p:cNvSpPr>
            <a:spLocks noGrp="1"/>
          </p:cNvSpPr>
          <p:nvPr>
            <p:ph type="sldNum" sz="quarter" idx="10"/>
          </p:nvPr>
        </p:nvSpPr>
        <p:spPr/>
        <p:txBody>
          <a:bodyPr rtlCol="0"/>
          <a:lstStyle/>
          <a:p>
            <a:pPr rtl="0"/>
            <a:fld id="{0A3C37BE-C303-496D-B5CD-85F2937540FC}" type="slidenum">
              <a:rPr lang="de-DE" smtClean="0"/>
              <a:t>1</a:t>
            </a:fld>
            <a:endParaRPr lang="de-DE"/>
          </a:p>
        </p:txBody>
      </p:sp>
    </p:spTree>
    <p:extLst>
      <p:ext uri="{BB962C8B-B14F-4D97-AF65-F5344CB8AC3E}">
        <p14:creationId xmlns:p14="http://schemas.microsoft.com/office/powerpoint/2010/main" val="2406150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0A3C37BE-C303-496D-B5CD-85F2937540FC}" type="slidenum">
              <a:rPr lang="de-DE" smtClean="0"/>
              <a:t>2</a:t>
            </a:fld>
            <a:endParaRPr lang="de-DE"/>
          </a:p>
        </p:txBody>
      </p:sp>
    </p:spTree>
    <p:extLst>
      <p:ext uri="{BB962C8B-B14F-4D97-AF65-F5344CB8AC3E}">
        <p14:creationId xmlns:p14="http://schemas.microsoft.com/office/powerpoint/2010/main" val="14432396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0A3C37BE-C303-496D-B5CD-85F2937540FC}" type="slidenum">
              <a:rPr lang="de-DE" smtClean="0"/>
              <a:t>9</a:t>
            </a:fld>
            <a:endParaRPr lang="de-DE"/>
          </a:p>
        </p:txBody>
      </p:sp>
    </p:spTree>
    <p:extLst>
      <p:ext uri="{BB962C8B-B14F-4D97-AF65-F5344CB8AC3E}">
        <p14:creationId xmlns:p14="http://schemas.microsoft.com/office/powerpoint/2010/main" val="10165868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rtlCol="0"/>
          <a:lstStyle/>
          <a:p>
            <a:pPr rtl="0"/>
            <a:endParaRPr lang="de-DE"/>
          </a:p>
        </p:txBody>
      </p:sp>
      <p:sp>
        <p:nvSpPr>
          <p:cNvPr id="4" name="Foliennummernplatzhalter 3"/>
          <p:cNvSpPr>
            <a:spLocks noGrp="1"/>
          </p:cNvSpPr>
          <p:nvPr>
            <p:ph type="sldNum" sz="quarter" idx="5"/>
          </p:nvPr>
        </p:nvSpPr>
        <p:spPr/>
        <p:txBody>
          <a:bodyPr rtlCol="0"/>
          <a:lstStyle/>
          <a:p>
            <a:pPr rtl="0"/>
            <a:fld id="{0A3C37BE-C303-496D-B5CD-85F2937540FC}" type="slidenum">
              <a:rPr lang="de-DE" smtClean="0"/>
              <a:t>10</a:t>
            </a:fld>
            <a:endParaRPr lang="de-DE"/>
          </a:p>
        </p:txBody>
      </p:sp>
    </p:spTree>
    <p:extLst>
      <p:ext uri="{BB962C8B-B14F-4D97-AF65-F5344CB8AC3E}">
        <p14:creationId xmlns:p14="http://schemas.microsoft.com/office/powerpoint/2010/main" val="1252285048"/>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8" name="Rechteck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pic>
        <p:nvPicPr>
          <p:cNvPr id="11" name="Bild 10"/>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4445" y="0"/>
            <a:ext cx="1747524" cy="2292094"/>
          </a:xfrm>
          <a:prstGeom prst="rect">
            <a:avLst/>
          </a:prstGeom>
        </p:spPr>
      </p:pic>
      <p:sp>
        <p:nvSpPr>
          <p:cNvPr id="2" name="Titel 1"/>
          <p:cNvSpPr>
            <a:spLocks noGrp="1"/>
          </p:cNvSpPr>
          <p:nvPr>
            <p:ph type="ctrTitle" hasCustomPrompt="1"/>
          </p:nvPr>
        </p:nvSpPr>
        <p:spPr>
          <a:xfrm>
            <a:off x="1104900" y="2292094"/>
            <a:ext cx="10096500" cy="2219691"/>
          </a:xfrm>
        </p:spPr>
        <p:txBody>
          <a:bodyPr rtlCol="0" anchor="ctr">
            <a:normAutofit/>
          </a:bodyPr>
          <a:lstStyle>
            <a:lvl1pPr algn="l">
              <a:defRPr sz="4400" cap="all" baseline="0"/>
            </a:lvl1pPr>
          </a:lstStyle>
          <a:p>
            <a:pPr rtl="0"/>
            <a:r>
              <a:rPr lang="de-DE" noProof="0"/>
              <a:t>Titelmasterformat durch Klicken bearbeiten</a:t>
            </a:r>
          </a:p>
        </p:txBody>
      </p:sp>
      <p:sp>
        <p:nvSpPr>
          <p:cNvPr id="3" name="Untertitel 2"/>
          <p:cNvSpPr>
            <a:spLocks noGrp="1"/>
          </p:cNvSpPr>
          <p:nvPr>
            <p:ph type="subTitle" idx="1" hasCustomPrompt="1"/>
          </p:nvPr>
        </p:nvSpPr>
        <p:spPr>
          <a:xfrm>
            <a:off x="1104898" y="4511784"/>
            <a:ext cx="10096501"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p>
        </p:txBody>
      </p:sp>
      <p:sp>
        <p:nvSpPr>
          <p:cNvPr id="7" name="Rechteck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
        <p:nvSpPr>
          <p:cNvPr id="4" name="Datumsplatzhalter 3"/>
          <p:cNvSpPr>
            <a:spLocks noGrp="1"/>
          </p:cNvSpPr>
          <p:nvPr>
            <p:ph type="dt" sz="half" idx="10"/>
          </p:nvPr>
        </p:nvSpPr>
        <p:spPr/>
        <p:txBody>
          <a:bodyPr rtlCol="0"/>
          <a:lstStyle>
            <a:lvl1pPr>
              <a:defRPr baseline="0">
                <a:solidFill>
                  <a:schemeClr val="tx1">
                    <a:lumMod val="20000"/>
                    <a:lumOff val="80000"/>
                  </a:schemeClr>
                </a:solidFill>
              </a:defRPr>
            </a:lvl1pPr>
          </a:lstStyle>
          <a:p>
            <a:pPr rtl="0"/>
            <a:fld id="{742C28B0-84C1-427E-8E0F-79900127A8C4}" type="datetime1">
              <a:rPr lang="de-DE" noProof="0" smtClean="0"/>
              <a:t>12.12.2022</a:t>
            </a:fld>
            <a:endParaRPr lang="de-DE" noProof="0"/>
          </a:p>
        </p:txBody>
      </p:sp>
      <p:sp>
        <p:nvSpPr>
          <p:cNvPr id="5" name="Fußzeilenplatzhalter 4"/>
          <p:cNvSpPr>
            <a:spLocks noGrp="1"/>
          </p:cNvSpPr>
          <p:nvPr>
            <p:ph type="ftr" sz="quarter" idx="11"/>
          </p:nvPr>
        </p:nvSpPr>
        <p:spPr/>
        <p:txBody>
          <a:bodyPr rtlCol="0"/>
          <a:lstStyle>
            <a:lvl1pPr>
              <a:defRPr baseline="0">
                <a:solidFill>
                  <a:schemeClr val="tx1">
                    <a:lumMod val="20000"/>
                    <a:lumOff val="80000"/>
                  </a:schemeClr>
                </a:solidFill>
              </a:defRPr>
            </a:lvl1pPr>
          </a:lstStyle>
          <a:p>
            <a:pPr rtl="0"/>
            <a:endParaRPr lang="de-DE" noProof="0"/>
          </a:p>
        </p:txBody>
      </p:sp>
      <p:sp>
        <p:nvSpPr>
          <p:cNvPr id="6" name="Foliennummernplatzhalter 5"/>
          <p:cNvSpPr>
            <a:spLocks noGrp="1"/>
          </p:cNvSpPr>
          <p:nvPr>
            <p:ph type="sldNum" sz="quarter" idx="12"/>
          </p:nvPr>
        </p:nvSpPr>
        <p:spPr/>
        <p:txBody>
          <a:bodyPr rtlCol="0"/>
          <a:lstStyle>
            <a:lvl1pPr>
              <a:defRPr baseline="0">
                <a:solidFill>
                  <a:schemeClr val="tx1">
                    <a:lumMod val="20000"/>
                    <a:lumOff val="80000"/>
                  </a:schemeClr>
                </a:solidFill>
              </a:defRPr>
            </a:lvl1pPr>
          </a:lstStyle>
          <a:p>
            <a:pPr rtl="0"/>
            <a:fld id="{0FF54DE5-C571-48E8-A5BC-B369434E2F44}" type="slidenum">
              <a:rPr lang="de-DE" noProof="0" smtClean="0"/>
              <a:pPr/>
              <a:t>‹Nr.›</a:t>
            </a:fld>
            <a:endParaRPr lang="de-DE" noProof="0"/>
          </a:p>
        </p:txBody>
      </p:sp>
    </p:spTree>
    <p:extLst>
      <p:ext uri="{BB962C8B-B14F-4D97-AF65-F5344CB8AC3E}">
        <p14:creationId xmlns:p14="http://schemas.microsoft.com/office/powerpoint/2010/main" val="1659756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idx="1" hasCustomPrompt="1"/>
          </p:nvPr>
        </p:nvSpPr>
        <p:spPr/>
        <p:txBody>
          <a:bodyPr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fld id="{0E43DB41-9488-4162-B2D1-EA019165276D}" type="datetime1">
              <a:rPr lang="de-DE" noProof="0" smtClean="0"/>
              <a:t>12.12.2022</a:t>
            </a:fld>
            <a:endParaRPr lang="de-DE" noProof="0"/>
          </a:p>
        </p:txBody>
      </p:sp>
      <p:sp>
        <p:nvSpPr>
          <p:cNvPr id="5" name="Fußzeilenplatzhalter 4"/>
          <p:cNvSpPr>
            <a:spLocks noGrp="1"/>
          </p:cNvSpPr>
          <p:nvPr>
            <p:ph type="ftr" sz="quarter" idx="11"/>
          </p:nvPr>
        </p:nvSpPr>
        <p:spPr/>
        <p:txBody>
          <a:bodyPr rtlCol="0"/>
          <a:lstStyle/>
          <a:p>
            <a:pPr rtl="0"/>
            <a:endParaRPr lang="de-DE" noProof="0"/>
          </a:p>
        </p:txBody>
      </p:sp>
      <p:sp>
        <p:nvSpPr>
          <p:cNvPr id="6" name="Foliennummernplatzhalter 5"/>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7868768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itelfolie mit Bild">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1104900" y="2292094"/>
            <a:ext cx="5734050" cy="2219691"/>
          </a:xfrm>
        </p:spPr>
        <p:txBody>
          <a:bodyPr rtlCol="0" anchor="ctr">
            <a:normAutofit/>
          </a:bodyPr>
          <a:lstStyle>
            <a:lvl1pPr algn="l">
              <a:defRPr sz="4400" cap="all" baseline="0"/>
            </a:lvl1pPr>
          </a:lstStyle>
          <a:p>
            <a:pPr rtl="0"/>
            <a:r>
              <a:rPr lang="de-DE" noProof="0"/>
              <a:t>Titelmasterformat durch Klicken bearbeiten</a:t>
            </a:r>
          </a:p>
        </p:txBody>
      </p:sp>
      <p:sp>
        <p:nvSpPr>
          <p:cNvPr id="3" name="Untertitel 2"/>
          <p:cNvSpPr>
            <a:spLocks noGrp="1"/>
          </p:cNvSpPr>
          <p:nvPr>
            <p:ph type="subTitle" idx="1" hasCustomPrompt="1"/>
          </p:nvPr>
        </p:nvSpPr>
        <p:spPr>
          <a:xfrm>
            <a:off x="1104900" y="4511784"/>
            <a:ext cx="5734050" cy="955565"/>
          </a:xfrm>
        </p:spPr>
        <p:txBody>
          <a:bodyPr rtlCol="0">
            <a:normAutofit/>
          </a:bodyPr>
          <a:lstStyle>
            <a:lvl1pPr marL="0" indent="0" algn="l">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rtl="0"/>
            <a:r>
              <a:rPr lang="de-DE" noProof="0"/>
              <a:t>Formatvorlage des Untertitelmasters durch Klicken bearbeiten</a:t>
            </a:r>
          </a:p>
        </p:txBody>
      </p:sp>
      <p:sp>
        <p:nvSpPr>
          <p:cNvPr id="11" name="Bildplatzhalter 10" descr="Leerer Platzhalter zum Hinzufügen eines Bilds. Klicken Sie auf den Platzhalter, und wählen Sie das hinzuzufügende Bild aus."/>
          <p:cNvSpPr>
            <a:spLocks noGrp="1"/>
          </p:cNvSpPr>
          <p:nvPr>
            <p:ph type="pic" sz="quarter" idx="13"/>
          </p:nvPr>
        </p:nvSpPr>
        <p:spPr>
          <a:xfrm>
            <a:off x="6981063" y="1310656"/>
            <a:ext cx="5210937" cy="4208604"/>
          </a:xfrm>
          <a:solidFill>
            <a:schemeClr val="tx1">
              <a:lumMod val="20000"/>
              <a:lumOff val="80000"/>
            </a:schemeClr>
          </a:solidFill>
        </p:spPr>
        <p:txBody>
          <a:bodyPr tIns="1005840" rtlCol="0"/>
          <a:lstStyle>
            <a:lvl1pPr marL="0" indent="0" algn="ctr">
              <a:buNone/>
              <a:defRPr/>
            </a:lvl1pPr>
          </a:lstStyle>
          <a:p>
            <a:pPr rtl="0"/>
            <a:r>
              <a:rPr lang="de-DE" noProof="0"/>
              <a:t>Bild durch Klicken auf Symbol hinzufügen</a:t>
            </a:r>
          </a:p>
        </p:txBody>
      </p:sp>
      <p:sp>
        <p:nvSpPr>
          <p:cNvPr id="8" name="Rechteck 7"/>
          <p:cNvSpPr/>
          <p:nvPr/>
        </p:nvSpPr>
        <p:spPr>
          <a:xfrm>
            <a:off x="0" y="0"/>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grpSp>
        <p:nvGrpSpPr>
          <p:cNvPr id="14" name="Gruppieren 13"/>
          <p:cNvGrpSpPr/>
          <p:nvPr/>
        </p:nvGrpSpPr>
        <p:grpSpPr>
          <a:xfrm>
            <a:off x="0" y="1143000"/>
            <a:ext cx="12192000" cy="63125"/>
            <a:chOff x="507492" y="1501519"/>
            <a:chExt cx="8129016" cy="63125"/>
          </a:xfrm>
        </p:grpSpPr>
        <p:cxnSp>
          <p:nvCxnSpPr>
            <p:cNvPr id="15" name="Gerader Verbinder 14"/>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6" name="Gerader Verbinder 15"/>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pic>
        <p:nvPicPr>
          <p:cNvPr id="10" name="Bild 9"/>
          <p:cNvPicPr>
            <a:picLocks noChangeAspect="1"/>
          </p:cNvPicPr>
          <p:nvPr/>
        </p:nvPicPr>
        <p:blipFill rotWithShape="1">
          <a:blip r:embed="rId2" cstate="print">
            <a:duotone>
              <a:schemeClr val="accent2">
                <a:shade val="45000"/>
                <a:satMod val="135000"/>
              </a:schemeClr>
              <a:prstClr val="white"/>
            </a:duotone>
            <a:extLst>
              <a:ext uri="{BEBA8EAE-BF5A-486C-A8C5-ECC9F3942E4B}">
                <a14:imgProps xmlns:a14="http://schemas.microsoft.com/office/drawing/2010/main">
                  <a14:imgLayer r:embed="rId3">
                    <a14:imgEffect>
                      <a14:saturation sat="30000"/>
                    </a14:imgEffect>
                  </a14:imgLayer>
                </a14:imgProps>
              </a:ext>
              <a:ext uri="{28A0092B-C50C-407E-A947-70E740481C1C}">
                <a14:useLocalDpi xmlns:a14="http://schemas.microsoft.com/office/drawing/2010/main" val="0"/>
              </a:ext>
            </a:extLst>
          </a:blip>
          <a:srcRect/>
          <a:stretch/>
        </p:blipFill>
        <p:spPr>
          <a:xfrm>
            <a:off x="1325880" y="0"/>
            <a:ext cx="1747524" cy="2292094"/>
          </a:xfrm>
          <a:prstGeom prst="rect">
            <a:avLst/>
          </a:prstGeom>
        </p:spPr>
      </p:pic>
      <p:grpSp>
        <p:nvGrpSpPr>
          <p:cNvPr id="13" name="Gruppieren 12"/>
          <p:cNvGrpSpPr/>
          <p:nvPr/>
        </p:nvGrpSpPr>
        <p:grpSpPr>
          <a:xfrm rot="10800000">
            <a:off x="0" y="5645510"/>
            <a:ext cx="12192000" cy="63125"/>
            <a:chOff x="507492" y="1501519"/>
            <a:chExt cx="8129016" cy="63125"/>
          </a:xfrm>
        </p:grpSpPr>
        <p:cxnSp>
          <p:nvCxnSpPr>
            <p:cNvPr id="17" name="Gerader Verbinder 16"/>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Gerader Verbinder 17"/>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7" name="Rechteck 6"/>
          <p:cNvSpPr/>
          <p:nvPr/>
        </p:nvSpPr>
        <p:spPr>
          <a:xfrm>
            <a:off x="0" y="5778124"/>
            <a:ext cx="12192000" cy="107987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spTree>
    <p:extLst>
      <p:ext uri="{BB962C8B-B14F-4D97-AF65-F5344CB8AC3E}">
        <p14:creationId xmlns:p14="http://schemas.microsoft.com/office/powerpoint/2010/main" val="26739436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secHead" preserve="1">
  <p:cSld name="Abschnittsüberschrift">
    <p:spTree>
      <p:nvGrpSpPr>
        <p:cNvPr id="1" name=""/>
        <p:cNvGrpSpPr/>
        <p:nvPr/>
      </p:nvGrpSpPr>
      <p:grpSpPr>
        <a:xfrm>
          <a:off x="0" y="0"/>
          <a:ext cx="0" cy="0"/>
          <a:chOff x="0" y="0"/>
          <a:chExt cx="0" cy="0"/>
        </a:xfrm>
      </p:grpSpPr>
      <p:grpSp>
        <p:nvGrpSpPr>
          <p:cNvPr id="8" name="Gruppieren 7"/>
          <p:cNvGrpSpPr/>
          <p:nvPr/>
        </p:nvGrpSpPr>
        <p:grpSpPr>
          <a:xfrm>
            <a:off x="0" y="2514600"/>
            <a:ext cx="12192000" cy="3194035"/>
            <a:chOff x="647402" y="2514600"/>
            <a:chExt cx="10838688" cy="3194035"/>
          </a:xfrm>
        </p:grpSpPr>
        <p:grpSp>
          <p:nvGrpSpPr>
            <p:cNvPr id="9" name="Gruppieren 8"/>
            <p:cNvGrpSpPr/>
            <p:nvPr/>
          </p:nvGrpSpPr>
          <p:grpSpPr>
            <a:xfrm>
              <a:off x="647402" y="2514600"/>
              <a:ext cx="10838688" cy="63125"/>
              <a:chOff x="507492" y="1501519"/>
              <a:chExt cx="8129016" cy="63125"/>
            </a:xfrm>
          </p:grpSpPr>
          <p:cxnSp>
            <p:nvCxnSpPr>
              <p:cNvPr id="14" name="Gerader Verbinder 13"/>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5" name="Gerader Verbinder 14"/>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10" name="Rechteck 9"/>
            <p:cNvSpPr/>
            <p:nvPr/>
          </p:nvSpPr>
          <p:spPr>
            <a:xfrm>
              <a:off x="647402" y="2640850"/>
              <a:ext cx="10838688" cy="294153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de-DE" noProof="0"/>
            </a:p>
          </p:txBody>
        </p:sp>
        <p:grpSp>
          <p:nvGrpSpPr>
            <p:cNvPr id="11" name="Gruppieren 10"/>
            <p:cNvGrpSpPr/>
            <p:nvPr/>
          </p:nvGrpSpPr>
          <p:grpSpPr>
            <a:xfrm rot="10800000">
              <a:off x="647402" y="5645510"/>
              <a:ext cx="10838688" cy="63125"/>
              <a:chOff x="507492" y="1501519"/>
              <a:chExt cx="8129016" cy="63125"/>
            </a:xfrm>
          </p:grpSpPr>
          <p:cxnSp>
            <p:nvCxnSpPr>
              <p:cNvPr id="12" name="Gerader Verbinder 11"/>
              <p:cNvCxnSpPr/>
              <p:nvPr/>
            </p:nvCxnSpPr>
            <p:spPr>
              <a:xfrm>
                <a:off x="507492" y="1564644"/>
                <a:ext cx="8129016"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3" name="Gerader Verbinder 12"/>
              <p:cNvCxnSpPr/>
              <p:nvPr/>
            </p:nvCxnSpPr>
            <p:spPr>
              <a:xfrm>
                <a:off x="507492" y="1501519"/>
                <a:ext cx="8129016"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grpSp>
      <p:pic>
        <p:nvPicPr>
          <p:cNvPr id="7" name="Bild 6"/>
          <p:cNvPicPr>
            <a:picLocks noChangeAspect="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25880" y="0"/>
            <a:ext cx="1783188" cy="2971806"/>
          </a:xfrm>
          <a:prstGeom prst="rect">
            <a:avLst/>
          </a:prstGeom>
        </p:spPr>
      </p:pic>
      <p:sp>
        <p:nvSpPr>
          <p:cNvPr id="2" name="Titel 1"/>
          <p:cNvSpPr>
            <a:spLocks noGrp="1"/>
          </p:cNvSpPr>
          <p:nvPr>
            <p:ph type="title" hasCustomPrompt="1"/>
          </p:nvPr>
        </p:nvSpPr>
        <p:spPr>
          <a:xfrm>
            <a:off x="1104899" y="2971806"/>
            <a:ext cx="10071099" cy="1684150"/>
          </a:xfrm>
        </p:spPr>
        <p:txBody>
          <a:bodyPr rtlCol="0" anchor="ctr">
            <a:normAutofit/>
          </a:bodyPr>
          <a:lstStyle>
            <a:lvl1pPr>
              <a:defRPr sz="4400" cap="all" baseline="0">
                <a:solidFill>
                  <a:schemeClr val="bg1"/>
                </a:solidFill>
              </a:defRPr>
            </a:lvl1pPr>
          </a:lstStyle>
          <a:p>
            <a:pPr rtl="0"/>
            <a:r>
              <a:rPr lang="de-DE" noProof="0"/>
              <a:t>Titelmasterformat durch Klicken bearbeiten</a:t>
            </a:r>
          </a:p>
        </p:txBody>
      </p:sp>
      <p:sp>
        <p:nvSpPr>
          <p:cNvPr id="3" name="Textplatzhalter 2"/>
          <p:cNvSpPr>
            <a:spLocks noGrp="1"/>
          </p:cNvSpPr>
          <p:nvPr>
            <p:ph type="body" idx="1" hasCustomPrompt="1"/>
          </p:nvPr>
        </p:nvSpPr>
        <p:spPr>
          <a:xfrm>
            <a:off x="1104899" y="4655956"/>
            <a:ext cx="10071099" cy="509750"/>
          </a:xfrm>
        </p:spPr>
        <p:txBody>
          <a:bodyPr rtlCol="0">
            <a:normAutofit/>
          </a:bodyPr>
          <a:lstStyle>
            <a:lvl1pPr marL="0" indent="0">
              <a:spcBef>
                <a:spcPts val="0"/>
              </a:spcBef>
              <a:buNone/>
              <a:defRPr sz="16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rtl="0"/>
            <a:r>
              <a:rPr lang="de-DE" noProof="0"/>
              <a:t>Textmasterformat durch Klicken bearbeiten</a:t>
            </a:r>
          </a:p>
        </p:txBody>
      </p:sp>
      <p:sp>
        <p:nvSpPr>
          <p:cNvPr id="4" name="Datumsplatzhalter 3"/>
          <p:cNvSpPr>
            <a:spLocks noGrp="1"/>
          </p:cNvSpPr>
          <p:nvPr>
            <p:ph type="dt" sz="half" idx="10"/>
          </p:nvPr>
        </p:nvSpPr>
        <p:spPr/>
        <p:txBody>
          <a:bodyPr rtlCol="0"/>
          <a:lstStyle/>
          <a:p>
            <a:pPr rtl="0"/>
            <a:fld id="{C57CE142-516B-41A4-924A-7720B5AF3410}" type="datetime1">
              <a:rPr lang="de-DE" noProof="0" smtClean="0"/>
              <a:t>12.12.2022</a:t>
            </a:fld>
            <a:endParaRPr lang="de-DE" noProof="0"/>
          </a:p>
        </p:txBody>
      </p:sp>
      <p:sp>
        <p:nvSpPr>
          <p:cNvPr id="5" name="Fußzeilenplatzhalter 4"/>
          <p:cNvSpPr>
            <a:spLocks noGrp="1"/>
          </p:cNvSpPr>
          <p:nvPr>
            <p:ph type="ftr" sz="quarter" idx="11"/>
          </p:nvPr>
        </p:nvSpPr>
        <p:spPr/>
        <p:txBody>
          <a:bodyPr rtlCol="0"/>
          <a:lstStyle/>
          <a:p>
            <a:pPr rtl="0"/>
            <a:endParaRPr lang="de-DE" noProof="0"/>
          </a:p>
        </p:txBody>
      </p:sp>
      <p:sp>
        <p:nvSpPr>
          <p:cNvPr id="6" name="Foliennummernplatzhalter 5"/>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602678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Inhaltsplatzhalter 2"/>
          <p:cNvSpPr>
            <a:spLocks noGrp="1"/>
          </p:cNvSpPr>
          <p:nvPr>
            <p:ph sz="half" idx="1" hasCustomPrompt="1"/>
          </p:nvPr>
        </p:nvSpPr>
        <p:spPr>
          <a:xfrm>
            <a:off x="1104900" y="1600200"/>
            <a:ext cx="4914900" cy="4571999"/>
          </a:xfrm>
        </p:spPr>
        <p:txBody>
          <a:bodyPr rtlCol="0"/>
          <a:lstStyle>
            <a:lvl5pPr>
              <a:defRPr/>
            </a:lvl5pPr>
            <a:lvl6pPr>
              <a:defRPr/>
            </a:lvl6pPr>
            <a:lvl7pPr>
              <a:defRPr/>
            </a:lvl7pPr>
            <a:lvl8pPr>
              <a:defRPr/>
            </a:lvl8pPr>
            <a:lvl9pPr>
              <a:defRPr/>
            </a:lvl9pPr>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Inhaltsplatzhalter 3"/>
          <p:cNvSpPr>
            <a:spLocks noGrp="1"/>
          </p:cNvSpPr>
          <p:nvPr>
            <p:ph sz="half" idx="2" hasCustomPrompt="1"/>
          </p:nvPr>
        </p:nvSpPr>
        <p:spPr>
          <a:xfrm>
            <a:off x="6172200" y="1600200"/>
            <a:ext cx="4914900" cy="4571999"/>
          </a:xfrm>
        </p:spPr>
        <p:txBody>
          <a:bodyPr rtlCol="0"/>
          <a:lstStyle>
            <a:lvl5pPr>
              <a:defRPr/>
            </a:lvl5pPr>
            <a:lvl6pPr>
              <a:defRPr/>
            </a:lvl6pPr>
            <a:lvl7pPr>
              <a:defRPr/>
            </a:lvl7pPr>
            <a:lvl8pPr>
              <a:defRPr/>
            </a:lvl8pPr>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Datumsplatzhalter 4"/>
          <p:cNvSpPr>
            <a:spLocks noGrp="1"/>
          </p:cNvSpPr>
          <p:nvPr>
            <p:ph type="dt" sz="half" idx="10"/>
          </p:nvPr>
        </p:nvSpPr>
        <p:spPr/>
        <p:txBody>
          <a:bodyPr rtlCol="0"/>
          <a:lstStyle/>
          <a:p>
            <a:pPr rtl="0"/>
            <a:fld id="{2067C1BC-FFF6-4433-A9F8-EBCBF601B864}" type="datetime1">
              <a:rPr lang="de-DE" noProof="0" smtClean="0"/>
              <a:t>12.12.2022</a:t>
            </a:fld>
            <a:endParaRPr lang="de-DE" noProof="0"/>
          </a:p>
        </p:txBody>
      </p:sp>
      <p:sp>
        <p:nvSpPr>
          <p:cNvPr id="6" name="Fußzeilenplatzhalter 5"/>
          <p:cNvSpPr>
            <a:spLocks noGrp="1"/>
          </p:cNvSpPr>
          <p:nvPr>
            <p:ph type="ftr" sz="quarter" idx="11"/>
          </p:nvPr>
        </p:nvSpPr>
        <p:spPr/>
        <p:txBody>
          <a:bodyPr rtlCol="0"/>
          <a:lstStyle/>
          <a:p>
            <a:pPr rtl="0"/>
            <a:endParaRPr lang="de-DE" noProof="0"/>
          </a:p>
        </p:txBody>
      </p:sp>
      <p:sp>
        <p:nvSpPr>
          <p:cNvPr id="7" name="Foliennummernplatzhalter 6"/>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52779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Textplatzhalter 2"/>
          <p:cNvSpPr>
            <a:spLocks noGrp="1"/>
          </p:cNvSpPr>
          <p:nvPr>
            <p:ph type="body" idx="1" hasCustomPrompt="1"/>
          </p:nvPr>
        </p:nvSpPr>
        <p:spPr>
          <a:xfrm>
            <a:off x="110490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 durch Klicken bearbeiten</a:t>
            </a:r>
          </a:p>
        </p:txBody>
      </p:sp>
      <p:sp>
        <p:nvSpPr>
          <p:cNvPr id="4" name="Inhaltsplatzhalter 3"/>
          <p:cNvSpPr>
            <a:spLocks noGrp="1"/>
          </p:cNvSpPr>
          <p:nvPr>
            <p:ph sz="half" idx="2" hasCustomPrompt="1"/>
          </p:nvPr>
        </p:nvSpPr>
        <p:spPr>
          <a:xfrm>
            <a:off x="1104900" y="2424112"/>
            <a:ext cx="4919472" cy="3748088"/>
          </a:xfrm>
        </p:spPr>
        <p:txBody>
          <a:bodyPr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Textplatzhalter 4"/>
          <p:cNvSpPr>
            <a:spLocks noGrp="1"/>
          </p:cNvSpPr>
          <p:nvPr>
            <p:ph type="body" sz="quarter" idx="3" hasCustomPrompt="1"/>
          </p:nvPr>
        </p:nvSpPr>
        <p:spPr>
          <a:xfrm>
            <a:off x="6166110" y="1600200"/>
            <a:ext cx="4919472" cy="823912"/>
          </a:xfrm>
        </p:spPr>
        <p:txBody>
          <a:bodyPr rtlCol="0" anchor="b"/>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de-DE" noProof="0"/>
              <a:t>Textmasterformat durch Klicken bearbeiten</a:t>
            </a:r>
          </a:p>
        </p:txBody>
      </p:sp>
      <p:sp>
        <p:nvSpPr>
          <p:cNvPr id="6" name="Inhaltsplatzhalter 5"/>
          <p:cNvSpPr>
            <a:spLocks noGrp="1"/>
          </p:cNvSpPr>
          <p:nvPr>
            <p:ph sz="quarter" idx="4" hasCustomPrompt="1"/>
          </p:nvPr>
        </p:nvSpPr>
        <p:spPr>
          <a:xfrm>
            <a:off x="6166110" y="2424112"/>
            <a:ext cx="4919472" cy="3748088"/>
          </a:xfrm>
        </p:spPr>
        <p:txBody>
          <a:bodyPr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7" name="Datumsplatzhalter 6"/>
          <p:cNvSpPr>
            <a:spLocks noGrp="1"/>
          </p:cNvSpPr>
          <p:nvPr>
            <p:ph type="dt" sz="half" idx="10"/>
          </p:nvPr>
        </p:nvSpPr>
        <p:spPr/>
        <p:txBody>
          <a:bodyPr rtlCol="0"/>
          <a:lstStyle/>
          <a:p>
            <a:pPr rtl="0"/>
            <a:fld id="{8F96684B-F07D-4612-8224-797D284E1740}" type="datetime1">
              <a:rPr lang="de-DE" noProof="0" smtClean="0"/>
              <a:t>12.12.2022</a:t>
            </a:fld>
            <a:endParaRPr lang="de-DE" noProof="0"/>
          </a:p>
        </p:txBody>
      </p:sp>
      <p:sp>
        <p:nvSpPr>
          <p:cNvPr id="8" name="Fußzeilenplatzhalter 7"/>
          <p:cNvSpPr>
            <a:spLocks noGrp="1"/>
          </p:cNvSpPr>
          <p:nvPr>
            <p:ph type="ftr" sz="quarter" idx="11"/>
          </p:nvPr>
        </p:nvSpPr>
        <p:spPr/>
        <p:txBody>
          <a:bodyPr rtlCol="0"/>
          <a:lstStyle/>
          <a:p>
            <a:pPr rtl="0"/>
            <a:endParaRPr lang="de-DE" noProof="0"/>
          </a:p>
        </p:txBody>
      </p:sp>
      <p:sp>
        <p:nvSpPr>
          <p:cNvPr id="9" name="Foliennummernplatzhalter 8"/>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971016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Datumsplatzhalter 2"/>
          <p:cNvSpPr>
            <a:spLocks noGrp="1"/>
          </p:cNvSpPr>
          <p:nvPr>
            <p:ph type="dt" sz="half" idx="10"/>
          </p:nvPr>
        </p:nvSpPr>
        <p:spPr/>
        <p:txBody>
          <a:bodyPr rtlCol="0"/>
          <a:lstStyle/>
          <a:p>
            <a:pPr rtl="0"/>
            <a:fld id="{903EBBB2-69CA-4966-9C0D-CDD5C56B78FE}" type="datetime1">
              <a:rPr lang="de-DE" noProof="0" smtClean="0"/>
              <a:t>12.12.2022</a:t>
            </a:fld>
            <a:endParaRPr lang="de-DE" noProof="0"/>
          </a:p>
        </p:txBody>
      </p:sp>
      <p:sp>
        <p:nvSpPr>
          <p:cNvPr id="4" name="Fußzeilenplatzhalter 3"/>
          <p:cNvSpPr>
            <a:spLocks noGrp="1"/>
          </p:cNvSpPr>
          <p:nvPr>
            <p:ph type="ftr" sz="quarter" idx="11"/>
          </p:nvPr>
        </p:nvSpPr>
        <p:spPr/>
        <p:txBody>
          <a:bodyPr rtlCol="0"/>
          <a:lstStyle/>
          <a:p>
            <a:pPr rtl="0"/>
            <a:endParaRPr lang="de-DE" noProof="0"/>
          </a:p>
        </p:txBody>
      </p:sp>
      <p:sp>
        <p:nvSpPr>
          <p:cNvPr id="5" name="Foliennummernplatzhalter 4"/>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17581115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rtlCol="0"/>
          <a:lstStyle/>
          <a:p>
            <a:pPr rtl="0"/>
            <a:fld id="{2342EF34-0A6A-494A-861A-4CC575F3DBC5}" type="datetime1">
              <a:rPr lang="de-DE" noProof="0" smtClean="0"/>
              <a:t>12.12.2022</a:t>
            </a:fld>
            <a:endParaRPr lang="de-DE" noProof="0"/>
          </a:p>
        </p:txBody>
      </p:sp>
      <p:sp>
        <p:nvSpPr>
          <p:cNvPr id="3" name="Fußzeilenplatzhalter 2"/>
          <p:cNvSpPr>
            <a:spLocks noGrp="1"/>
          </p:cNvSpPr>
          <p:nvPr>
            <p:ph type="ftr" sz="quarter" idx="11"/>
          </p:nvPr>
        </p:nvSpPr>
        <p:spPr/>
        <p:txBody>
          <a:bodyPr rtlCol="0"/>
          <a:lstStyle/>
          <a:p>
            <a:pPr rtl="0"/>
            <a:endParaRPr lang="de-DE" noProof="0"/>
          </a:p>
        </p:txBody>
      </p:sp>
      <p:sp>
        <p:nvSpPr>
          <p:cNvPr id="4" name="Foliennummernplatzhalter 3"/>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02416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nchor="b"/>
          <a:lstStyle>
            <a:lvl1pPr>
              <a:defRPr sz="3200"/>
            </a:lvl1pPr>
          </a:lstStyle>
          <a:p>
            <a:pPr rtl="0"/>
            <a:r>
              <a:rPr lang="de-DE" noProof="0"/>
              <a:t>Titelmasterformat durch Klicken bearbeiten</a:t>
            </a:r>
          </a:p>
        </p:txBody>
      </p:sp>
      <p:sp>
        <p:nvSpPr>
          <p:cNvPr id="4" name="Textplatzhalter 3"/>
          <p:cNvSpPr>
            <a:spLocks noGrp="1"/>
          </p:cNvSpPr>
          <p:nvPr>
            <p:ph type="body" sz="half" idx="2" hasCustomPrompt="1"/>
          </p:nvPr>
        </p:nvSpPr>
        <p:spPr>
          <a:xfrm>
            <a:off x="1104900" y="1600200"/>
            <a:ext cx="4384548"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durch Klicken bearbeiten</a:t>
            </a:r>
          </a:p>
        </p:txBody>
      </p:sp>
      <p:sp>
        <p:nvSpPr>
          <p:cNvPr id="3" name="Inhaltsplatzhalter 2"/>
          <p:cNvSpPr>
            <a:spLocks noGrp="1"/>
          </p:cNvSpPr>
          <p:nvPr>
            <p:ph idx="1" hasCustomPrompt="1"/>
          </p:nvPr>
        </p:nvSpPr>
        <p:spPr>
          <a:xfrm>
            <a:off x="5641848" y="1600199"/>
            <a:ext cx="5445252" cy="4572001"/>
          </a:xfrm>
        </p:spPr>
        <p:txBody>
          <a:bodyPr rtlCol="0">
            <a:normAutofit/>
          </a:bodyPr>
          <a:lstStyle>
            <a:lvl1pPr>
              <a:defRPr sz="2000"/>
            </a:lvl1pPr>
            <a:lvl2pPr>
              <a:defRPr sz="1600"/>
            </a:lvl2pPr>
            <a:lvl3pPr>
              <a:defRPr sz="1600"/>
            </a:lvl3pPr>
            <a:lvl4pPr>
              <a:defRPr sz="1400"/>
            </a:lvl4pPr>
            <a:lvl5pPr>
              <a:defRPr sz="1400"/>
            </a:lvl5pPr>
            <a:lvl6pPr>
              <a:defRPr sz="1400"/>
            </a:lvl6pPr>
            <a:lvl7pPr>
              <a:defRPr sz="1400"/>
            </a:lvl7pPr>
            <a:lvl8pPr>
              <a:defRPr sz="1400"/>
            </a:lvl8pPr>
            <a:lvl9pPr>
              <a:defRPr sz="1400"/>
            </a:lvl9pPr>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5" name="Datumsplatzhalter 4"/>
          <p:cNvSpPr>
            <a:spLocks noGrp="1"/>
          </p:cNvSpPr>
          <p:nvPr>
            <p:ph type="dt" sz="half" idx="10"/>
          </p:nvPr>
        </p:nvSpPr>
        <p:spPr/>
        <p:txBody>
          <a:bodyPr rtlCol="0"/>
          <a:lstStyle/>
          <a:p>
            <a:pPr rtl="0"/>
            <a:fld id="{C5E4EF37-7A41-452B-A63A-CBF8FF7C12AE}" type="datetime1">
              <a:rPr lang="de-DE" noProof="0" smtClean="0"/>
              <a:t>12.12.2022</a:t>
            </a:fld>
            <a:endParaRPr lang="de-DE" noProof="0"/>
          </a:p>
        </p:txBody>
      </p:sp>
      <p:sp>
        <p:nvSpPr>
          <p:cNvPr id="6" name="Fußzeilenplatzhalter 5"/>
          <p:cNvSpPr>
            <a:spLocks noGrp="1"/>
          </p:cNvSpPr>
          <p:nvPr>
            <p:ph type="ftr" sz="quarter" idx="11"/>
          </p:nvPr>
        </p:nvSpPr>
        <p:spPr/>
        <p:txBody>
          <a:bodyPr rtlCol="0"/>
          <a:lstStyle/>
          <a:p>
            <a:pPr rtl="0"/>
            <a:endParaRPr lang="de-DE" noProof="0"/>
          </a:p>
        </p:txBody>
      </p:sp>
      <p:sp>
        <p:nvSpPr>
          <p:cNvPr id="7" name="Foliennummernplatzhalter 6"/>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376976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nchor="b"/>
          <a:lstStyle>
            <a:lvl1pPr>
              <a:defRPr sz="3200"/>
            </a:lvl1pPr>
          </a:lstStyle>
          <a:p>
            <a:pPr rtl="0"/>
            <a:r>
              <a:rPr lang="de-DE" noProof="0"/>
              <a:t>Titelmasterformat durch Klicken bearbeiten</a:t>
            </a:r>
          </a:p>
        </p:txBody>
      </p:sp>
      <p:sp>
        <p:nvSpPr>
          <p:cNvPr id="4" name="Textplatzhalter 3"/>
          <p:cNvSpPr>
            <a:spLocks noGrp="1"/>
          </p:cNvSpPr>
          <p:nvPr>
            <p:ph type="body" sz="half" idx="2" hasCustomPrompt="1"/>
          </p:nvPr>
        </p:nvSpPr>
        <p:spPr>
          <a:xfrm>
            <a:off x="1104900" y="1600200"/>
            <a:ext cx="3396996" cy="4572000"/>
          </a:xfrm>
        </p:spPr>
        <p:txBody>
          <a:bodyPr rtlCol="0">
            <a:normAutofit/>
          </a:bodyPr>
          <a:lstStyle>
            <a:lvl1pPr marL="0" indent="0">
              <a:spcBef>
                <a:spcPts val="1200"/>
              </a:spcBef>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rtl="0"/>
            <a:r>
              <a:rPr lang="de-DE" noProof="0"/>
              <a:t>Textmasterformat durch Klicken bearbeiten</a:t>
            </a:r>
          </a:p>
        </p:txBody>
      </p:sp>
      <p:sp>
        <p:nvSpPr>
          <p:cNvPr id="3" name="Bildplatzhalter 2" descr="Leerer Platzhalter zum Hinzufügen eines Bilds. Klicken Sie auf den Platzhalter, und wählen Sie das hinzuzufügende Bild aus."/>
          <p:cNvSpPr>
            <a:spLocks noGrp="1"/>
          </p:cNvSpPr>
          <p:nvPr>
            <p:ph type="pic" idx="1"/>
          </p:nvPr>
        </p:nvSpPr>
        <p:spPr>
          <a:xfrm>
            <a:off x="4654671" y="1600199"/>
            <a:ext cx="6430912" cy="4572001"/>
          </a:xfrm>
        </p:spPr>
        <p:txBody>
          <a:bodyPr tIns="1188720" rtlCol="0">
            <a:normAutofit/>
          </a:bodyPr>
          <a:lstStyle>
            <a:lvl1pPr marL="0" indent="0" algn="ctr">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de-DE" noProof="0"/>
              <a:t>Bild durch Klicken auf Symbol hinzufügen</a:t>
            </a:r>
          </a:p>
        </p:txBody>
      </p:sp>
      <p:sp>
        <p:nvSpPr>
          <p:cNvPr id="5" name="Datumsplatzhalter 4"/>
          <p:cNvSpPr>
            <a:spLocks noGrp="1"/>
          </p:cNvSpPr>
          <p:nvPr>
            <p:ph type="dt" sz="half" idx="10"/>
          </p:nvPr>
        </p:nvSpPr>
        <p:spPr/>
        <p:txBody>
          <a:bodyPr rtlCol="0"/>
          <a:lstStyle/>
          <a:p>
            <a:pPr rtl="0"/>
            <a:fld id="{3A2E147E-B38F-41EB-8FAC-BEEF9EBD5C02}" type="datetime1">
              <a:rPr lang="de-DE" noProof="0" smtClean="0"/>
              <a:t>12.12.2022</a:t>
            </a:fld>
            <a:endParaRPr lang="de-DE" noProof="0"/>
          </a:p>
        </p:txBody>
      </p:sp>
      <p:sp>
        <p:nvSpPr>
          <p:cNvPr id="6" name="Fußzeilenplatzhalter 5"/>
          <p:cNvSpPr>
            <a:spLocks noGrp="1"/>
          </p:cNvSpPr>
          <p:nvPr>
            <p:ph type="ftr" sz="quarter" idx="11"/>
          </p:nvPr>
        </p:nvSpPr>
        <p:spPr/>
        <p:txBody>
          <a:bodyPr rtlCol="0"/>
          <a:lstStyle/>
          <a:p>
            <a:pPr rtl="0"/>
            <a:endParaRPr lang="de-DE" noProof="0"/>
          </a:p>
        </p:txBody>
      </p:sp>
      <p:sp>
        <p:nvSpPr>
          <p:cNvPr id="7" name="Foliennummernplatzhalter 6"/>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769637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p:txBody>
          <a:bodyPr vert="eaVert"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fld id="{905B83FA-B1DC-4EDC-B6B7-81FC271E5526}" type="datetime1">
              <a:rPr lang="de-DE" noProof="0" smtClean="0"/>
              <a:t>12.12.2022</a:t>
            </a:fld>
            <a:endParaRPr lang="de-DE" noProof="0"/>
          </a:p>
        </p:txBody>
      </p:sp>
      <p:sp>
        <p:nvSpPr>
          <p:cNvPr id="5" name="Fußzeilenplatzhalter 4"/>
          <p:cNvSpPr>
            <a:spLocks noGrp="1"/>
          </p:cNvSpPr>
          <p:nvPr>
            <p:ph type="ftr" sz="quarter" idx="11"/>
          </p:nvPr>
        </p:nvSpPr>
        <p:spPr/>
        <p:txBody>
          <a:bodyPr rtlCol="0"/>
          <a:lstStyle/>
          <a:p>
            <a:pPr rtl="0"/>
            <a:endParaRPr lang="de-DE" noProof="0"/>
          </a:p>
        </p:txBody>
      </p:sp>
      <p:sp>
        <p:nvSpPr>
          <p:cNvPr id="6" name="Foliennummernplatzhalter 5"/>
          <p:cNvSpPr>
            <a:spLocks noGrp="1"/>
          </p:cNvSpPr>
          <p:nvPr>
            <p:ph type="sldNum" sz="quarter" idx="12"/>
          </p:nvPr>
        </p:nvSpPr>
        <p:spPr/>
        <p:txBody>
          <a:bodyPr rtlCol="0"/>
          <a:lstStyle/>
          <a:p>
            <a:pPr rtl="0"/>
            <a:fld id="{0FF54DE5-C571-48E8-A5BC-B369434E2F44}" type="slidenum">
              <a:rPr lang="de-DE" noProof="0"/>
              <a:t>‹Nr.›</a:t>
            </a:fld>
            <a:endParaRPr lang="de-DE" noProof="0"/>
          </a:p>
        </p:txBody>
      </p:sp>
    </p:spTree>
    <p:extLst>
      <p:ext uri="{BB962C8B-B14F-4D97-AF65-F5344CB8AC3E}">
        <p14:creationId xmlns:p14="http://schemas.microsoft.com/office/powerpoint/2010/main" val="20120767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hasCustomPrompt="1"/>
          </p:nvPr>
        </p:nvSpPr>
        <p:spPr>
          <a:xfrm>
            <a:off x="9372600" y="365125"/>
            <a:ext cx="1714500" cy="5811838"/>
          </a:xfrm>
        </p:spPr>
        <p:txBody>
          <a:bodyPr vert="eaVert" rtlCol="0"/>
          <a:lstStyle/>
          <a:p>
            <a:pPr rtl="0"/>
            <a:r>
              <a:rPr lang="de-DE" noProof="0"/>
              <a:t>Titelmasterformat durch Klicken bearbeiten</a:t>
            </a:r>
          </a:p>
        </p:txBody>
      </p:sp>
      <p:sp>
        <p:nvSpPr>
          <p:cNvPr id="3" name="Vertikaler Textplatzhalter 2"/>
          <p:cNvSpPr>
            <a:spLocks noGrp="1"/>
          </p:cNvSpPr>
          <p:nvPr>
            <p:ph type="body" orient="vert" idx="1" hasCustomPrompt="1"/>
          </p:nvPr>
        </p:nvSpPr>
        <p:spPr>
          <a:xfrm>
            <a:off x="1104900" y="365125"/>
            <a:ext cx="8098896" cy="5811838"/>
          </a:xfrm>
        </p:spPr>
        <p:txBody>
          <a:bodyPr vert="eaVert" rtlCol="0"/>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p:txBody>
      </p:sp>
      <p:sp>
        <p:nvSpPr>
          <p:cNvPr id="4" name="Datumsplatzhalter 3"/>
          <p:cNvSpPr>
            <a:spLocks noGrp="1"/>
          </p:cNvSpPr>
          <p:nvPr>
            <p:ph type="dt" sz="half" idx="10"/>
          </p:nvPr>
        </p:nvSpPr>
        <p:spPr/>
        <p:txBody>
          <a:bodyPr rtlCol="0"/>
          <a:lstStyle/>
          <a:p>
            <a:pPr rtl="0"/>
            <a:fld id="{D7AC22F8-334C-48EC-B09A-F16197706E43}" type="datetime1">
              <a:rPr lang="de-DE" noProof="0" smtClean="0"/>
              <a:t>12.12.2022</a:t>
            </a:fld>
            <a:endParaRPr lang="de-DE" noProof="0"/>
          </a:p>
        </p:txBody>
      </p:sp>
      <p:sp>
        <p:nvSpPr>
          <p:cNvPr id="5" name="Fußzeilenplatzhalter 4"/>
          <p:cNvSpPr>
            <a:spLocks noGrp="1"/>
          </p:cNvSpPr>
          <p:nvPr>
            <p:ph type="ftr" sz="quarter" idx="11"/>
          </p:nvPr>
        </p:nvSpPr>
        <p:spPr/>
        <p:txBody>
          <a:bodyPr rtlCol="0"/>
          <a:lstStyle/>
          <a:p>
            <a:pPr rtl="0"/>
            <a:endParaRPr lang="de-DE" noProof="0"/>
          </a:p>
        </p:txBody>
      </p:sp>
      <p:sp>
        <p:nvSpPr>
          <p:cNvPr id="6" name="Foliennummernplatzhalter 5"/>
          <p:cNvSpPr>
            <a:spLocks noGrp="1"/>
          </p:cNvSpPr>
          <p:nvPr>
            <p:ph type="sldNum" sz="quarter" idx="12"/>
          </p:nvPr>
        </p:nvSpPr>
        <p:spPr/>
        <p:txBody>
          <a:bodyPr rtlCol="0"/>
          <a:lstStyle/>
          <a:p>
            <a:pPr rtl="0"/>
            <a:fld id="{0FF54DE5-C571-48E8-A5BC-B369434E2F44}" type="slidenum">
              <a:rPr lang="de-DE" noProof="0"/>
              <a:t>‹Nr.›</a:t>
            </a:fld>
            <a:endParaRPr lang="de-DE" noProof="0"/>
          </a:p>
        </p:txBody>
      </p:sp>
      <p:grpSp>
        <p:nvGrpSpPr>
          <p:cNvPr id="7" name="Gruppieren 6"/>
          <p:cNvGrpSpPr/>
          <p:nvPr/>
        </p:nvGrpSpPr>
        <p:grpSpPr>
          <a:xfrm rot="5400000">
            <a:off x="6514047" y="3228843"/>
            <a:ext cx="5632704" cy="84403"/>
            <a:chOff x="1073150" y="1219201"/>
            <a:chExt cx="10058400" cy="63125"/>
          </a:xfrm>
        </p:grpSpPr>
        <p:cxnSp>
          <p:nvCxnSpPr>
            <p:cNvPr id="8" name="Gerader Verbinder 7"/>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9" name="Gerader Verbinder 8"/>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4592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1104900" y="76200"/>
            <a:ext cx="9980682" cy="1096962"/>
          </a:xfrm>
          <a:prstGeom prst="rect">
            <a:avLst/>
          </a:prstGeom>
        </p:spPr>
        <p:txBody>
          <a:bodyPr vert="horz" lIns="0" tIns="45720" rIns="0" bIns="45720" rtlCol="0" anchor="b">
            <a:normAutofit/>
          </a:bodyPr>
          <a:lstStyle/>
          <a:p>
            <a:pPr rtl="0"/>
            <a:r>
              <a:rPr lang="de-DE" noProof="0"/>
              <a:t>Titelmasterformat durch Klicken bearbeiten</a:t>
            </a:r>
          </a:p>
        </p:txBody>
      </p:sp>
      <p:sp>
        <p:nvSpPr>
          <p:cNvPr id="3" name="Textplatzhalter 2"/>
          <p:cNvSpPr>
            <a:spLocks noGrp="1"/>
          </p:cNvSpPr>
          <p:nvPr>
            <p:ph type="body" idx="1"/>
          </p:nvPr>
        </p:nvSpPr>
        <p:spPr>
          <a:xfrm>
            <a:off x="1104900" y="1600200"/>
            <a:ext cx="9982200" cy="4572000"/>
          </a:xfrm>
          <a:prstGeom prst="rect">
            <a:avLst/>
          </a:prstGeom>
        </p:spPr>
        <p:txBody>
          <a:bodyPr vert="horz" lIns="0" tIns="45720" rIns="0" bIns="45720" rtlCol="0">
            <a:normAutofit/>
          </a:bodyPr>
          <a:lstStyle/>
          <a:p>
            <a:pPr lvl="0" rtl="0"/>
            <a:r>
              <a:rPr lang="de-DE" noProof="0"/>
              <a:t>Textmasterformat durch Klicken bearbeiten</a:t>
            </a:r>
          </a:p>
          <a:p>
            <a:pPr lvl="1" rtl="0"/>
            <a:r>
              <a:rPr lang="de-DE" noProof="0"/>
              <a:t>Zweite Ebene</a:t>
            </a:r>
          </a:p>
          <a:p>
            <a:pPr lvl="2" rtl="0"/>
            <a:r>
              <a:rPr lang="de-DE" noProof="0"/>
              <a:t>Dritte Ebene</a:t>
            </a:r>
          </a:p>
          <a:p>
            <a:pPr lvl="3" rtl="0"/>
            <a:r>
              <a:rPr lang="de-DE" noProof="0"/>
              <a:t>Vierte Ebene</a:t>
            </a:r>
          </a:p>
          <a:p>
            <a:pPr lvl="4" rtl="0"/>
            <a:r>
              <a:rPr lang="de-DE" noProof="0"/>
              <a:t>Fünfte Ebene</a:t>
            </a:r>
          </a:p>
          <a:p>
            <a:pPr lvl="5" rtl="0"/>
            <a:r>
              <a:rPr lang="de-DE" noProof="0"/>
              <a:t>Sechste Ebene</a:t>
            </a:r>
          </a:p>
          <a:p>
            <a:pPr lvl="6" rtl="0"/>
            <a:r>
              <a:rPr lang="de-DE" noProof="0"/>
              <a:t>Siebte Ebene</a:t>
            </a:r>
          </a:p>
          <a:p>
            <a:pPr lvl="7" rtl="0"/>
            <a:r>
              <a:rPr lang="de-DE" noProof="0"/>
              <a:t>Achte Ebene</a:t>
            </a:r>
          </a:p>
          <a:p>
            <a:pPr lvl="8" rtl="0"/>
            <a:r>
              <a:rPr lang="de-DE" noProof="0"/>
              <a:t>Neunte Ebene</a:t>
            </a:r>
          </a:p>
        </p:txBody>
      </p:sp>
      <p:sp>
        <p:nvSpPr>
          <p:cNvPr id="4" name="Datumsplatzhalter 3"/>
          <p:cNvSpPr>
            <a:spLocks noGrp="1"/>
          </p:cNvSpPr>
          <p:nvPr>
            <p:ph type="dt" sz="half" idx="2"/>
          </p:nvPr>
        </p:nvSpPr>
        <p:spPr>
          <a:xfrm>
            <a:off x="1104899" y="6356351"/>
            <a:ext cx="1829559" cy="365125"/>
          </a:xfrm>
          <a:prstGeom prst="rect">
            <a:avLst/>
          </a:prstGeom>
        </p:spPr>
        <p:txBody>
          <a:bodyPr vert="horz" lIns="0" tIns="45720" rIns="0" bIns="45720" rtlCol="0" anchor="ctr"/>
          <a:lstStyle>
            <a:lvl1pPr algn="l">
              <a:defRPr sz="1200" baseline="0">
                <a:solidFill>
                  <a:schemeClr val="tx1">
                    <a:lumMod val="75000"/>
                  </a:schemeClr>
                </a:solidFill>
              </a:defRPr>
            </a:lvl1pPr>
          </a:lstStyle>
          <a:p>
            <a:pPr rtl="0"/>
            <a:fld id="{E099A379-285B-4EDE-A7A7-5728CAC58B2C}" type="datetime1">
              <a:rPr lang="de-DE" noProof="0" smtClean="0"/>
              <a:t>12.12.2022</a:t>
            </a:fld>
            <a:endParaRPr lang="de-DE" noProof="0"/>
          </a:p>
        </p:txBody>
      </p:sp>
      <p:sp>
        <p:nvSpPr>
          <p:cNvPr id="5" name="Fußzeilenplatzhalter 4"/>
          <p:cNvSpPr>
            <a:spLocks noGrp="1"/>
          </p:cNvSpPr>
          <p:nvPr>
            <p:ph type="ftr" sz="quarter" idx="3"/>
          </p:nvPr>
        </p:nvSpPr>
        <p:spPr>
          <a:xfrm>
            <a:off x="2934459" y="6356350"/>
            <a:ext cx="6323082" cy="365126"/>
          </a:xfrm>
          <a:prstGeom prst="rect">
            <a:avLst/>
          </a:prstGeom>
        </p:spPr>
        <p:txBody>
          <a:bodyPr vert="horz" lIns="0" tIns="45720" rIns="0" bIns="45720" rtlCol="0" anchor="ctr"/>
          <a:lstStyle>
            <a:lvl1pPr algn="ctr">
              <a:defRPr sz="1200" baseline="0">
                <a:solidFill>
                  <a:schemeClr val="tx1">
                    <a:lumMod val="75000"/>
                  </a:schemeClr>
                </a:solidFill>
              </a:defRPr>
            </a:lvl1pPr>
          </a:lstStyle>
          <a:p>
            <a:pPr rtl="0"/>
            <a:endParaRPr lang="de-DE" noProof="0"/>
          </a:p>
        </p:txBody>
      </p:sp>
      <p:sp>
        <p:nvSpPr>
          <p:cNvPr id="6" name="Foliennummernplatzhalter 5"/>
          <p:cNvSpPr>
            <a:spLocks noGrp="1"/>
          </p:cNvSpPr>
          <p:nvPr>
            <p:ph type="sldNum" sz="quarter" idx="4"/>
          </p:nvPr>
        </p:nvSpPr>
        <p:spPr>
          <a:xfrm>
            <a:off x="9256782" y="6356351"/>
            <a:ext cx="1828800" cy="365125"/>
          </a:xfrm>
          <a:prstGeom prst="rect">
            <a:avLst/>
          </a:prstGeom>
        </p:spPr>
        <p:txBody>
          <a:bodyPr vert="horz" lIns="0" tIns="45720" rIns="0" bIns="45720" rtlCol="0" anchor="ctr"/>
          <a:lstStyle>
            <a:lvl1pPr algn="r">
              <a:defRPr sz="1200" baseline="0">
                <a:solidFill>
                  <a:schemeClr val="tx1">
                    <a:lumMod val="75000"/>
                  </a:schemeClr>
                </a:solidFill>
              </a:defRPr>
            </a:lvl1pPr>
          </a:lstStyle>
          <a:p>
            <a:pPr rtl="0"/>
            <a:fld id="{0FF54DE5-C571-48E8-A5BC-B369434E2F44}" type="slidenum">
              <a:rPr lang="de-DE" noProof="0" smtClean="0"/>
              <a:pPr/>
              <a:t>‹Nr.›</a:t>
            </a:fld>
            <a:endParaRPr lang="de-DE" noProof="0"/>
          </a:p>
        </p:txBody>
      </p:sp>
      <p:grpSp>
        <p:nvGrpSpPr>
          <p:cNvPr id="15" name="Gruppieren 14"/>
          <p:cNvGrpSpPr/>
          <p:nvPr/>
        </p:nvGrpSpPr>
        <p:grpSpPr>
          <a:xfrm>
            <a:off x="1103376" y="1219201"/>
            <a:ext cx="9985248" cy="84403"/>
            <a:chOff x="1073150" y="1219201"/>
            <a:chExt cx="10058400" cy="63125"/>
          </a:xfrm>
        </p:grpSpPr>
        <p:cxnSp>
          <p:nvCxnSpPr>
            <p:cNvPr id="13" name="Gerader Verbinder 12"/>
            <p:cNvCxnSpPr/>
            <p:nvPr/>
          </p:nvCxnSpPr>
          <p:spPr>
            <a:xfrm rot="10800000">
              <a:off x="1073150" y="1219201"/>
              <a:ext cx="10058400" cy="0"/>
            </a:xfrm>
            <a:prstGeom prst="line">
              <a:avLst/>
            </a:prstGeom>
            <a:ln w="381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4" name="Gerader Verbinder 13"/>
            <p:cNvCxnSpPr/>
            <p:nvPr/>
          </p:nvCxnSpPr>
          <p:spPr>
            <a:xfrm rot="10800000">
              <a:off x="1073150" y="1282326"/>
              <a:ext cx="10058400" cy="0"/>
            </a:xfrm>
            <a:prstGeom prst="line">
              <a:avLst/>
            </a:prstGeom>
            <a:ln w="12700" cap="flat">
              <a:solidFill>
                <a:schemeClr val="tx1"/>
              </a:solidFill>
              <a:miter lim="800000"/>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462510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lvl1pPr algn="l" defTabSz="9144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800"/>
        </a:spcBef>
        <a:buFont typeface="Wingdings" panose="05000000000000000000" pitchFamily="2" charset="2"/>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600"/>
        </a:spcBef>
        <a:buFont typeface="Wingdings" panose="05000000000000000000" pitchFamily="2" charset="2"/>
        <a:buChar char="§"/>
        <a:defRPr sz="1600" kern="1200">
          <a:solidFill>
            <a:schemeClr val="tx1"/>
          </a:solidFill>
          <a:latin typeface="+mn-lt"/>
          <a:ea typeface="+mn-ea"/>
          <a:cs typeface="+mn-cs"/>
        </a:defRPr>
      </a:lvl2pPr>
      <a:lvl3pPr marL="11430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3pPr>
      <a:lvl4pPr marL="16002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4pPr>
      <a:lvl5pPr marL="2057400" indent="-228600" algn="l" defTabSz="914400" rtl="0" eaLnBrk="1" latinLnBrk="0" hangingPunct="1">
        <a:lnSpc>
          <a:spcPct val="90000"/>
        </a:lnSpc>
        <a:spcBef>
          <a:spcPts val="600"/>
        </a:spcBef>
        <a:buFont typeface="Wingdings" panose="05000000000000000000" pitchFamily="2" charset="2"/>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Wingdings" panose="05000000000000000000" pitchFamily="2" charset="2"/>
        <a:buChar char="§"/>
        <a:defRPr sz="14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696">
          <p15:clr>
            <a:srgbClr val="F26B43"/>
          </p15:clr>
        </p15:guide>
        <p15:guide id="2" pos="6984">
          <p15:clr>
            <a:srgbClr val="F26B43"/>
          </p15:clr>
        </p15:guide>
        <p15:guide id="3" orient="horz" pos="1008">
          <p15:clr>
            <a:srgbClr val="F26B43"/>
          </p15:clr>
        </p15:guide>
        <p15:guide id="4" orient="horz" pos="388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3" Type="http://schemas.openxmlformats.org/officeDocument/2006/relationships/hyperlink" Target="https://www.juris.de/r3/document/BJNR001950896BJNE025302377/format/xsl/part/S?oi=cTaG9mGzFD&amp;sourceP=%7B%22source%22%3A%22Link%22%7D" TargetMode="External"/><Relationship Id="rId2" Type="http://schemas.openxmlformats.org/officeDocument/2006/relationships/hyperlink" Target="https://www.juris.de/r3/document/BJNR001950896BJNE025202377/format/xsl/part/S?oi=cTaG9mGzFD&amp;sourceP=%7B%22source%22%3A%22Link%22%7D" TargetMode="Externa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hyperlink" Target="https://www.juris.de/r3/document/BJNR001950896BJNE025302377/format/xsl/part/S?oi=cTaG9mGzFD&amp;sourceP=%7B%22source%22%3A%22Link%22%7D" TargetMode="External"/><Relationship Id="rId2" Type="http://schemas.openxmlformats.org/officeDocument/2006/relationships/hyperlink" Target="https://www.juris.de/r3/document/BJNR001950896BJNE025202377/format/xsl/part/S?oi=cTaG9mGzFD&amp;sourceP=%7B%22source%22%3A%22Link%22%7D" TargetMode="External"/><Relationship Id="rId1" Type="http://schemas.openxmlformats.org/officeDocument/2006/relationships/slideLayout" Target="../slideLayouts/slideLayout10.xml"/><Relationship Id="rId4" Type="http://schemas.openxmlformats.org/officeDocument/2006/relationships/hyperlink" Target="https://www.juris.de/r3/document/BJNR005330950BJNE110906160/format/xsl/part/S?oi=cTaG9mGzFD&amp;sourceP=%7B%22source%22%3A%22Link%22%7D"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el 5"/>
          <p:cNvSpPr>
            <a:spLocks noGrp="1"/>
          </p:cNvSpPr>
          <p:nvPr>
            <p:ph type="ctrTitle"/>
          </p:nvPr>
        </p:nvSpPr>
        <p:spPr>
          <a:xfrm>
            <a:off x="1104900" y="2292094"/>
            <a:ext cx="5734050" cy="2219691"/>
          </a:xfrm>
        </p:spPr>
        <p:txBody>
          <a:bodyPr rtlCol="0" anchor="ctr">
            <a:normAutofit fontScale="90000"/>
          </a:bodyPr>
          <a:lstStyle/>
          <a:p>
            <a:pPr rtl="0"/>
            <a:r>
              <a:rPr lang="de" dirty="0"/>
              <a:t>Behandlungsunterlagen und Einsichtsrechte –Neue Einsichten </a:t>
            </a:r>
          </a:p>
        </p:txBody>
      </p:sp>
      <p:sp>
        <p:nvSpPr>
          <p:cNvPr id="7" name="Untertitel 6"/>
          <p:cNvSpPr>
            <a:spLocks noGrp="1"/>
          </p:cNvSpPr>
          <p:nvPr>
            <p:ph type="subTitle" idx="1"/>
          </p:nvPr>
        </p:nvSpPr>
        <p:spPr>
          <a:xfrm>
            <a:off x="1104900" y="4449640"/>
            <a:ext cx="5734050" cy="955565"/>
          </a:xfrm>
        </p:spPr>
        <p:txBody>
          <a:bodyPr rtlCol="0">
            <a:normAutofit fontScale="92500" lnSpcReduction="10000"/>
          </a:bodyPr>
          <a:lstStyle/>
          <a:p>
            <a:pPr rtl="0"/>
            <a:r>
              <a:rPr lang="de" dirty="0">
                <a:latin typeface="+mj-lt"/>
              </a:rPr>
              <a:t>Dr. Thomas Motz</a:t>
            </a:r>
          </a:p>
          <a:p>
            <a:pPr rtl="0"/>
            <a:r>
              <a:rPr lang="de" dirty="0">
                <a:latin typeface="+mj-lt"/>
              </a:rPr>
              <a:t>Medizinrechtsanwälte e.V.</a:t>
            </a:r>
          </a:p>
          <a:p>
            <a:pPr rtl="0"/>
            <a:r>
              <a:rPr lang="de" dirty="0">
                <a:latin typeface="+mj-lt"/>
              </a:rPr>
              <a:t>Travemünder Allee 6a 23568 Lübeck</a:t>
            </a:r>
          </a:p>
          <a:p>
            <a:pPr rtl="0"/>
            <a:r>
              <a:rPr lang="de" dirty="0">
                <a:latin typeface="+mj-lt"/>
              </a:rPr>
              <a:t>www.medizinrechtsanwaelte.de</a:t>
            </a:r>
          </a:p>
        </p:txBody>
      </p:sp>
      <p:pic>
        <p:nvPicPr>
          <p:cNvPr id="4" name="Bildplatzhalter 3" descr="Geöffnetes Buch auf einem Tisch, unscharfe Bücherregale im Hintergrund"/>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8890" r="8890"/>
          <a:stretch>
            <a:fillRect/>
          </a:stretch>
        </p:blipFill>
        <p:spPr/>
      </p:pic>
    </p:spTree>
    <p:extLst>
      <p:ext uri="{BB962C8B-B14F-4D97-AF65-F5344CB8AC3E}">
        <p14:creationId xmlns:p14="http://schemas.microsoft.com/office/powerpoint/2010/main" val="1652133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el 12"/>
          <p:cNvSpPr>
            <a:spLocks noGrp="1"/>
          </p:cNvSpPr>
          <p:nvPr>
            <p:ph type="title"/>
          </p:nvPr>
        </p:nvSpPr>
        <p:spPr/>
        <p:txBody>
          <a:bodyPr rtlCol="0"/>
          <a:lstStyle/>
          <a:p>
            <a:pPr rtl="0"/>
            <a:r>
              <a:rPr lang="de" dirty="0"/>
              <a:t>Themen</a:t>
            </a:r>
          </a:p>
        </p:txBody>
      </p:sp>
      <p:sp>
        <p:nvSpPr>
          <p:cNvPr id="14" name="Inhaltsplatzhalter 13"/>
          <p:cNvSpPr>
            <a:spLocks noGrp="1"/>
          </p:cNvSpPr>
          <p:nvPr>
            <p:ph idx="1"/>
          </p:nvPr>
        </p:nvSpPr>
        <p:spPr/>
        <p:txBody>
          <a:bodyPr rtlCol="0">
            <a:normAutofit fontScale="92500" lnSpcReduction="10000"/>
          </a:bodyPr>
          <a:lstStyle/>
          <a:p>
            <a:r>
              <a:rPr lang="de" dirty="0">
                <a:latin typeface="+mj-lt"/>
              </a:rPr>
              <a:t>Einführung</a:t>
            </a:r>
          </a:p>
          <a:p>
            <a:pPr rtl="0"/>
            <a:r>
              <a:rPr lang="de" dirty="0">
                <a:latin typeface="+mj-lt"/>
              </a:rPr>
              <a:t>§ 630g BGB/Art.15 DS-GVO</a:t>
            </a:r>
          </a:p>
          <a:p>
            <a:r>
              <a:rPr lang="de" dirty="0">
                <a:latin typeface="+mj-lt"/>
              </a:rPr>
              <a:t>Einsichtsrecht für sorgeberechtigte Eltern</a:t>
            </a:r>
          </a:p>
          <a:p>
            <a:r>
              <a:rPr lang="de" dirty="0">
                <a:latin typeface="+mj-lt"/>
              </a:rPr>
              <a:t>Einsichtsrecht Minderjähriger</a:t>
            </a:r>
          </a:p>
          <a:p>
            <a:pPr rtl="0"/>
            <a:r>
              <a:rPr lang="de" dirty="0">
                <a:latin typeface="+mj-lt"/>
              </a:rPr>
              <a:t>Kostenfreiheit für die Erstkopie nach Art 15 Abs.3 DS-GVO ?</a:t>
            </a:r>
          </a:p>
          <a:p>
            <a:pPr rtl="0"/>
            <a:r>
              <a:rPr lang="de" dirty="0">
                <a:latin typeface="+mj-lt"/>
              </a:rPr>
              <a:t>Anspruch auf Bestätigung der Vollständigkeit und Richtigkeit</a:t>
            </a:r>
          </a:p>
          <a:p>
            <a:pPr rtl="0"/>
            <a:r>
              <a:rPr lang="de" dirty="0">
                <a:latin typeface="+mj-lt"/>
              </a:rPr>
              <a:t>Streitwert</a:t>
            </a:r>
          </a:p>
          <a:p>
            <a:pPr rtl="0"/>
            <a:r>
              <a:rPr lang="de" dirty="0">
                <a:latin typeface="+mj-lt"/>
              </a:rPr>
              <a:t>Mutmaßlicher Wille des verstorbenen Patienten</a:t>
            </a:r>
          </a:p>
          <a:p>
            <a:pPr rtl="0"/>
            <a:r>
              <a:rPr lang="de" dirty="0">
                <a:latin typeface="+mj-lt"/>
              </a:rPr>
              <a:t>Reformbedarf</a:t>
            </a:r>
          </a:p>
          <a:p>
            <a:pPr rtl="0"/>
            <a:r>
              <a:rPr lang="en-US" dirty="0" err="1">
                <a:latin typeface="+mj-lt"/>
              </a:rPr>
              <a:t>Abschließende</a:t>
            </a:r>
            <a:r>
              <a:rPr lang="en-US" dirty="0">
                <a:latin typeface="+mj-lt"/>
              </a:rPr>
              <a:t> </a:t>
            </a:r>
            <a:r>
              <a:rPr lang="en-US" dirty="0" err="1">
                <a:latin typeface="+mj-lt"/>
              </a:rPr>
              <a:t>Fragen</a:t>
            </a:r>
            <a:endParaRPr lang="en-US" dirty="0">
              <a:latin typeface="+mj-lt"/>
            </a:endParaRPr>
          </a:p>
        </p:txBody>
      </p:sp>
    </p:spTree>
    <p:extLst>
      <p:ext uri="{BB962C8B-B14F-4D97-AF65-F5344CB8AC3E}">
        <p14:creationId xmlns:p14="http://schemas.microsoft.com/office/powerpoint/2010/main" val="165425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FBF025-EBB6-D5D4-43CE-69C808EC62E5}"/>
              </a:ext>
            </a:extLst>
          </p:cNvPr>
          <p:cNvSpPr>
            <a:spLocks noGrp="1"/>
          </p:cNvSpPr>
          <p:nvPr>
            <p:ph type="title"/>
          </p:nvPr>
        </p:nvSpPr>
        <p:spPr/>
        <p:txBody>
          <a:bodyPr/>
          <a:lstStyle/>
          <a:p>
            <a:r>
              <a:rPr lang="de-DE" dirty="0"/>
              <a:t>Einführung</a:t>
            </a:r>
          </a:p>
        </p:txBody>
      </p:sp>
      <p:sp>
        <p:nvSpPr>
          <p:cNvPr id="3" name="Inhaltsplatzhalter 2">
            <a:extLst>
              <a:ext uri="{FF2B5EF4-FFF2-40B4-BE49-F238E27FC236}">
                <a16:creationId xmlns:a16="http://schemas.microsoft.com/office/drawing/2014/main" id="{194C26C8-31DB-3B77-01C0-B9902CB5CDFC}"/>
              </a:ext>
            </a:extLst>
          </p:cNvPr>
          <p:cNvSpPr>
            <a:spLocks noGrp="1"/>
          </p:cNvSpPr>
          <p:nvPr>
            <p:ph idx="1"/>
          </p:nvPr>
        </p:nvSpPr>
        <p:spPr/>
        <p:txBody>
          <a:bodyPr/>
          <a:lstStyle/>
          <a:p>
            <a:pPr marL="0" indent="0">
              <a:buNone/>
            </a:pPr>
            <a:r>
              <a:rPr lang="de-DE" dirty="0">
                <a:latin typeface="+mj-lt"/>
              </a:rPr>
              <a:t>Reformbedarf bei § 630g BGB</a:t>
            </a:r>
          </a:p>
          <a:p>
            <a:pPr marL="0" indent="0">
              <a:buNone/>
            </a:pPr>
            <a:r>
              <a:rPr lang="de-DE" dirty="0">
                <a:latin typeface="+mj-lt"/>
              </a:rPr>
              <a:t>(dazu Prütting/Friedrich, </a:t>
            </a:r>
            <a:r>
              <a:rPr lang="de-DE" dirty="0" err="1">
                <a:latin typeface="+mj-lt"/>
              </a:rPr>
              <a:t>MedR</a:t>
            </a:r>
            <a:r>
              <a:rPr lang="de-DE" dirty="0">
                <a:latin typeface="+mj-lt"/>
              </a:rPr>
              <a:t> 2021, 523ff.; auch Walter/Strobl, </a:t>
            </a:r>
            <a:r>
              <a:rPr lang="de-DE" dirty="0" err="1">
                <a:latin typeface="+mj-lt"/>
              </a:rPr>
              <a:t>MedR</a:t>
            </a:r>
            <a:r>
              <a:rPr lang="de-DE" dirty="0">
                <a:latin typeface="+mj-lt"/>
              </a:rPr>
              <a:t> 2018, 472 (477): durch Art 15 DS-GVO fordert Standortbestimmung, Bedeutungsverlust ?:</a:t>
            </a:r>
          </a:p>
          <a:p>
            <a:r>
              <a:rPr lang="de-DE" dirty="0">
                <a:latin typeface="+mj-lt"/>
              </a:rPr>
              <a:t>Welches Recht geht vor: DS-GVO oder § 630g BGB ?</a:t>
            </a:r>
          </a:p>
          <a:p>
            <a:r>
              <a:rPr lang="de-DE" dirty="0">
                <a:latin typeface="+mj-lt"/>
              </a:rPr>
              <a:t>Einsichtsrecht Minderjähriger: nach § 630g BGB nur mit Zustimmung der Sorgeberechtigten</a:t>
            </a:r>
          </a:p>
          <a:p>
            <a:r>
              <a:rPr lang="de-DE" dirty="0">
                <a:latin typeface="+mj-lt"/>
              </a:rPr>
              <a:t>Kosten ?</a:t>
            </a:r>
          </a:p>
          <a:p>
            <a:r>
              <a:rPr lang="de-DE" dirty="0">
                <a:latin typeface="+mj-lt"/>
              </a:rPr>
              <a:t>Einsichtsrecht in die Akten </a:t>
            </a:r>
            <a:r>
              <a:rPr lang="de-DE">
                <a:latin typeface="+mj-lt"/>
              </a:rPr>
              <a:t>verstorbener Patienten (nur nach § 603g Abs.3 BGB)</a:t>
            </a:r>
            <a:endParaRPr lang="de-DE" dirty="0">
              <a:latin typeface="+mj-lt"/>
            </a:endParaRPr>
          </a:p>
        </p:txBody>
      </p:sp>
    </p:spTree>
    <p:extLst>
      <p:ext uri="{BB962C8B-B14F-4D97-AF65-F5344CB8AC3E}">
        <p14:creationId xmlns:p14="http://schemas.microsoft.com/office/powerpoint/2010/main" val="3789695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EBD8DEE-5D86-C719-2ECC-DE361776DC10}"/>
              </a:ext>
            </a:extLst>
          </p:cNvPr>
          <p:cNvSpPr>
            <a:spLocks noGrp="1"/>
          </p:cNvSpPr>
          <p:nvPr>
            <p:ph type="title"/>
          </p:nvPr>
        </p:nvSpPr>
        <p:spPr/>
        <p:txBody>
          <a:bodyPr/>
          <a:lstStyle/>
          <a:p>
            <a:r>
              <a:rPr lang="de-DE" dirty="0"/>
              <a:t>§ 630g BGB</a:t>
            </a:r>
          </a:p>
        </p:txBody>
      </p:sp>
      <p:sp>
        <p:nvSpPr>
          <p:cNvPr id="3" name="Inhaltsplatzhalter 2">
            <a:extLst>
              <a:ext uri="{FF2B5EF4-FFF2-40B4-BE49-F238E27FC236}">
                <a16:creationId xmlns:a16="http://schemas.microsoft.com/office/drawing/2014/main" id="{0E1607A7-0C10-BCF6-0230-563E8D5D7893}"/>
              </a:ext>
            </a:extLst>
          </p:cNvPr>
          <p:cNvSpPr>
            <a:spLocks noGrp="1"/>
          </p:cNvSpPr>
          <p:nvPr>
            <p:ph idx="1"/>
          </p:nvPr>
        </p:nvSpPr>
        <p:spPr/>
        <p:txBody>
          <a:bodyPr/>
          <a:lstStyle/>
          <a:p>
            <a:pPr marL="0" indent="0">
              <a:buNone/>
            </a:pPr>
            <a:r>
              <a:rPr lang="de-DE" b="1" dirty="0">
                <a:latin typeface="+mj-lt"/>
              </a:rPr>
              <a:t>§ 630g Einsichtnahme in die Patientenakte</a:t>
            </a:r>
          </a:p>
          <a:p>
            <a:pPr marL="0" indent="0">
              <a:buNone/>
            </a:pPr>
            <a:r>
              <a:rPr lang="de-DE" dirty="0">
                <a:latin typeface="+mj-lt"/>
              </a:rPr>
              <a:t>(1) Dem Patienten ist auf Verlangen unverzüglich Einsicht in die vollständige, ihn betreffende Patientenakte zu gewähren, soweit der Einsichtnahme nicht erhebliche therapeutische Gründe oder sonstige erhebliche Rechte Dritter entgegenstehen. Die Ablehnung der Einsichtnahme ist zu begründen. § 811 ist entsprechend anzuwenden.</a:t>
            </a:r>
          </a:p>
          <a:p>
            <a:pPr marL="0" indent="0">
              <a:buNone/>
            </a:pPr>
            <a:r>
              <a:rPr lang="de-DE" dirty="0">
                <a:latin typeface="+mj-lt"/>
              </a:rPr>
              <a:t>(2) Der Patient kann auch elektronische Abschriften von der Patientenakte verlangen. Er hat dem Behandelnden die entstandenen Kosten zu erstatten.</a:t>
            </a:r>
          </a:p>
          <a:p>
            <a:pPr marL="0" indent="0">
              <a:buNone/>
            </a:pPr>
            <a:r>
              <a:rPr lang="de-DE" dirty="0">
                <a:latin typeface="+mj-lt"/>
              </a:rPr>
              <a:t>(3) Im Fall des Todes des Patienten stehen die Rechte aus den Absätzen 1 und 2 zur Wahrnehmung der vermögensrechtlichen Interessen seinen Erben zu. Gleiches gilt für die nächsten Angehörigen des Patienten, soweit sie immaterielle Interessen geltend machen. Die Rechte sind ausgeschlossen, soweit der Einsichtnahme der ausdrückliche oder mutmaßliche Wille des Patienten entgegensteht.</a:t>
            </a:r>
          </a:p>
          <a:p>
            <a:pPr marL="0" indent="0">
              <a:buNone/>
            </a:pPr>
            <a:endParaRPr lang="de-DE" dirty="0"/>
          </a:p>
        </p:txBody>
      </p:sp>
    </p:spTree>
    <p:extLst>
      <p:ext uri="{BB962C8B-B14F-4D97-AF65-F5344CB8AC3E}">
        <p14:creationId xmlns:p14="http://schemas.microsoft.com/office/powerpoint/2010/main" val="2763529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BB11E9-A572-6367-83D4-E97051B7FF60}"/>
              </a:ext>
            </a:extLst>
          </p:cNvPr>
          <p:cNvSpPr>
            <a:spLocks noGrp="1"/>
          </p:cNvSpPr>
          <p:nvPr>
            <p:ph type="title"/>
          </p:nvPr>
        </p:nvSpPr>
        <p:spPr/>
        <p:txBody>
          <a:bodyPr/>
          <a:lstStyle/>
          <a:p>
            <a:r>
              <a:rPr lang="de-DE" dirty="0"/>
              <a:t>Art. 15 DS-GVO</a:t>
            </a:r>
          </a:p>
        </p:txBody>
      </p:sp>
      <p:sp>
        <p:nvSpPr>
          <p:cNvPr id="3" name="Inhaltsplatzhalter 2">
            <a:extLst>
              <a:ext uri="{FF2B5EF4-FFF2-40B4-BE49-F238E27FC236}">
                <a16:creationId xmlns:a16="http://schemas.microsoft.com/office/drawing/2014/main" id="{E04B8287-5AAD-C4C3-A4D2-AEB571BA3883}"/>
              </a:ext>
            </a:extLst>
          </p:cNvPr>
          <p:cNvSpPr>
            <a:spLocks noGrp="1"/>
          </p:cNvSpPr>
          <p:nvPr>
            <p:ph idx="1"/>
          </p:nvPr>
        </p:nvSpPr>
        <p:spPr/>
        <p:txBody>
          <a:bodyPr>
            <a:normAutofit/>
          </a:bodyPr>
          <a:lstStyle/>
          <a:p>
            <a:pPr marL="0" indent="0">
              <a:buNone/>
            </a:pPr>
            <a:r>
              <a:rPr lang="de-DE" sz="1800" b="1" dirty="0">
                <a:latin typeface="+mj-lt"/>
              </a:rPr>
              <a:t>Art. 15 DSGVO Auskunftsrecht der betroffenen Person</a:t>
            </a:r>
          </a:p>
          <a:p>
            <a:pPr>
              <a:buFont typeface="+mj-lt"/>
              <a:buAutoNum type="arabicPeriod"/>
            </a:pPr>
            <a:r>
              <a:rPr lang="de-DE" sz="1800" dirty="0">
                <a:latin typeface="+mj-lt"/>
              </a:rPr>
              <a:t>Die betroffene Person hat das Recht, von dem Verantwortlichen eine Bestätigung darüber zu verlangen, ob sie betreffende personenbezogene Daten verarbeitet werden; ist dies der Fall, so hat sie ein Recht auf Auskunft über diese personenbezogenen Daten und auf folgende Informationen: </a:t>
            </a:r>
          </a:p>
          <a:p>
            <a:pPr marL="457200" lvl="1" indent="0">
              <a:buNone/>
            </a:pPr>
            <a:r>
              <a:rPr lang="de-DE" sz="1800" dirty="0">
                <a:latin typeface="+mj-lt"/>
              </a:rPr>
              <a:t>a)	die Verarbeitungszwecke;</a:t>
            </a:r>
          </a:p>
          <a:p>
            <a:pPr marL="457200" lvl="1" indent="0">
              <a:buNone/>
            </a:pPr>
            <a:r>
              <a:rPr lang="de-DE" sz="1800" dirty="0">
                <a:latin typeface="+mj-lt"/>
              </a:rPr>
              <a:t>b)	die Kategorien personenbezogener Daten, die verarbeitet werden;</a:t>
            </a:r>
          </a:p>
          <a:p>
            <a:pPr marL="457200" lvl="1" indent="0">
              <a:buNone/>
            </a:pPr>
            <a:r>
              <a:rPr lang="de-DE" sz="1800" dirty="0">
                <a:latin typeface="+mj-lt"/>
              </a:rPr>
              <a:t>c)	die Empfänger oder Kategorien von Empfängern, gegenüber denen die 	personenbezogenen Daten 	offengelegt worden sind oder noch offengelegt werden, 	insbesondere bei Empfängern in Drittländern oder bei internationalen Organisationen;</a:t>
            </a:r>
          </a:p>
          <a:p>
            <a:pPr marL="800100" lvl="1" indent="-342900">
              <a:buAutoNum type="alphaLcParenR" startAt="4"/>
            </a:pPr>
            <a:r>
              <a:rPr lang="de-DE" sz="1800" dirty="0">
                <a:latin typeface="+mj-lt"/>
              </a:rPr>
              <a:t>falls möglich die geplante Dauer, für die die personenbezogenen Daten gespeichert werden, oder, falls dies nicht möglich ist, die Kriterien für die Festlegung dieser Dauer;</a:t>
            </a:r>
          </a:p>
          <a:p>
            <a:pPr marL="800100" lvl="1" indent="-342900">
              <a:buAutoNum type="alphaLcParenR" startAt="4"/>
            </a:pPr>
            <a:r>
              <a:rPr lang="de-DE" sz="1800" dirty="0">
                <a:latin typeface="+mj-lt"/>
              </a:rPr>
              <a:t>das Bestehen eines Rechts auf Berichtigung oder Löschung der sie betreffenden personenbezogenen Daten oder auf Einschränkung der Verarbeitung durch den Verantwortlichen oder eines Widerspruchsrechts gegen diese Verarbeitung;</a:t>
            </a:r>
          </a:p>
          <a:p>
            <a:pPr marL="0" indent="0">
              <a:buNone/>
            </a:pPr>
            <a:endParaRPr lang="de-DE" dirty="0"/>
          </a:p>
        </p:txBody>
      </p:sp>
    </p:spTree>
    <p:extLst>
      <p:ext uri="{BB962C8B-B14F-4D97-AF65-F5344CB8AC3E}">
        <p14:creationId xmlns:p14="http://schemas.microsoft.com/office/powerpoint/2010/main" val="946843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0D1CD7-D487-3B28-DFC4-095A943E261C}"/>
              </a:ext>
            </a:extLst>
          </p:cNvPr>
          <p:cNvSpPr>
            <a:spLocks noGrp="1"/>
          </p:cNvSpPr>
          <p:nvPr>
            <p:ph type="title"/>
          </p:nvPr>
        </p:nvSpPr>
        <p:spPr/>
        <p:txBody>
          <a:bodyPr/>
          <a:lstStyle/>
          <a:p>
            <a:r>
              <a:rPr lang="de-DE" dirty="0"/>
              <a:t>Art. 15 DS-GVO</a:t>
            </a:r>
          </a:p>
        </p:txBody>
      </p:sp>
      <p:sp>
        <p:nvSpPr>
          <p:cNvPr id="3" name="Inhaltsplatzhalter 2">
            <a:extLst>
              <a:ext uri="{FF2B5EF4-FFF2-40B4-BE49-F238E27FC236}">
                <a16:creationId xmlns:a16="http://schemas.microsoft.com/office/drawing/2014/main" id="{625249E2-40C3-1748-0A56-98D0B90361CA}"/>
              </a:ext>
            </a:extLst>
          </p:cNvPr>
          <p:cNvSpPr>
            <a:spLocks noGrp="1"/>
          </p:cNvSpPr>
          <p:nvPr>
            <p:ph idx="1"/>
          </p:nvPr>
        </p:nvSpPr>
        <p:spPr/>
        <p:txBody>
          <a:bodyPr>
            <a:normAutofit fontScale="92500" lnSpcReduction="20000"/>
          </a:bodyPr>
          <a:lstStyle/>
          <a:p>
            <a:pPr marL="0" indent="0">
              <a:buNone/>
            </a:pPr>
            <a:r>
              <a:rPr lang="de-DE" dirty="0"/>
              <a:t>	f)	</a:t>
            </a:r>
            <a:r>
              <a:rPr lang="de-DE" sz="1700" dirty="0">
                <a:latin typeface="+mj-lt"/>
              </a:rPr>
              <a:t>das Bestehen eines Beschwerderechts bei einer Aufsichtsbehörde;</a:t>
            </a:r>
          </a:p>
          <a:p>
            <a:pPr marL="0" indent="0">
              <a:buNone/>
            </a:pPr>
            <a:r>
              <a:rPr lang="de-DE" sz="1700" dirty="0">
                <a:latin typeface="+mj-lt"/>
              </a:rPr>
              <a:t>	g)	wenn die personenbezogenen Daten nicht bei der betroffenen Person erhoben 			werden, alle verfügbaren Informationen über die Herkunft der Daten;</a:t>
            </a:r>
          </a:p>
          <a:p>
            <a:pPr marL="0" indent="0">
              <a:buNone/>
            </a:pPr>
            <a:r>
              <a:rPr lang="de-DE" sz="1700" dirty="0">
                <a:latin typeface="+mj-lt"/>
              </a:rPr>
              <a:t>	h)	das Bestehen einer automatisierten Entscheidungsfindung einschließlich 			</a:t>
            </a:r>
            <a:r>
              <a:rPr lang="de-DE" sz="1700" dirty="0" err="1">
                <a:latin typeface="+mj-lt"/>
              </a:rPr>
              <a:t>Profiling</a:t>
            </a:r>
            <a:r>
              <a:rPr lang="de-DE" sz="1700" dirty="0">
                <a:latin typeface="+mj-lt"/>
              </a:rPr>
              <a:t> gemäß Artikel 22 Absätze 1 und 4 und – zumindest in diesen Fällen – 			aussagekräftige Informationen über die involvierte Logik sowie die Tragweite 			und die angestrebten Auswirkungen einer derartigen Verarbeitung für die 			betroffene Person.</a:t>
            </a:r>
          </a:p>
          <a:p>
            <a:pPr marL="342900" indent="-342900">
              <a:buAutoNum type="arabicPeriod" startAt="2"/>
            </a:pPr>
            <a:r>
              <a:rPr lang="de-DE" sz="1700" dirty="0">
                <a:latin typeface="+mj-lt"/>
              </a:rPr>
              <a:t>Werden personenbezogene Daten an ein Drittland oder an eine internationale Organisation übermittelt, so hat die betroffene Person das Recht, über die geeigneten Garantien gemäß Artikel 46 im Zusammenhang mit der Übermittlung unterrichtet zu werden.</a:t>
            </a:r>
          </a:p>
          <a:p>
            <a:pPr marL="342900" indent="-342900">
              <a:buAutoNum type="arabicPeriod" startAt="2"/>
            </a:pPr>
            <a:r>
              <a:rPr lang="de-DE" sz="1700" dirty="0">
                <a:highlight>
                  <a:srgbClr val="FFFF00"/>
                </a:highlight>
                <a:latin typeface="+mj-lt"/>
              </a:rPr>
              <a:t>Der Verantwortliche stellt eine Kopie der personenbezogenen Daten, die Gegenstand der Verarbeitung sind, zur Verfügung. Für alle weiteren Kopien, die die betroffene Person beantragt, kann der Verantwortliche ein angemessenes Entgelt auf der Grundlage der Verwaltungskosten verlangen. Stellt die betroffene Person den Antrag elektronisch, so sind die Informationen in einem gängigen elektronischen Format zur Verfügung zu stellen, sofern sie nichts anderes angibt.</a:t>
            </a:r>
          </a:p>
          <a:p>
            <a:pPr marL="342900" indent="-342900">
              <a:buAutoNum type="arabicPeriod" startAt="2"/>
            </a:pPr>
            <a:r>
              <a:rPr lang="de-DE" sz="1700" dirty="0">
                <a:latin typeface="+mj-lt"/>
              </a:rPr>
              <a:t>Das Recht auf Erhalt einer Kopie gemäß Absatz 3 darf die Rechte und Freiheiten anderer Personen nicht beeinträchtigen.</a:t>
            </a:r>
          </a:p>
          <a:p>
            <a:pPr marL="0" indent="0">
              <a:buNone/>
            </a:pPr>
            <a:endParaRPr lang="de-DE" sz="1800" dirty="0">
              <a:latin typeface="+mj-lt"/>
            </a:endParaRPr>
          </a:p>
        </p:txBody>
      </p:sp>
    </p:spTree>
    <p:extLst>
      <p:ext uri="{BB962C8B-B14F-4D97-AF65-F5344CB8AC3E}">
        <p14:creationId xmlns:p14="http://schemas.microsoft.com/office/powerpoint/2010/main" val="40158567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61ACB7E-B2E7-A372-E290-732F6165AF1F}"/>
              </a:ext>
            </a:extLst>
          </p:cNvPr>
          <p:cNvSpPr>
            <a:spLocks noGrp="1"/>
          </p:cNvSpPr>
          <p:nvPr>
            <p:ph type="title"/>
          </p:nvPr>
        </p:nvSpPr>
        <p:spPr/>
        <p:txBody>
          <a:bodyPr/>
          <a:lstStyle/>
          <a:p>
            <a:r>
              <a:rPr lang="de-DE" dirty="0"/>
              <a:t>Einsichtsrecht für sorgeberechtigte Eltern</a:t>
            </a:r>
          </a:p>
        </p:txBody>
      </p:sp>
      <p:sp>
        <p:nvSpPr>
          <p:cNvPr id="3" name="Inhaltsplatzhalter 2">
            <a:extLst>
              <a:ext uri="{FF2B5EF4-FFF2-40B4-BE49-F238E27FC236}">
                <a16:creationId xmlns:a16="http://schemas.microsoft.com/office/drawing/2014/main" id="{16EC3F39-50B1-5C5F-3218-69C3CF5C34A6}"/>
              </a:ext>
            </a:extLst>
          </p:cNvPr>
          <p:cNvSpPr>
            <a:spLocks noGrp="1"/>
          </p:cNvSpPr>
          <p:nvPr>
            <p:ph idx="1"/>
          </p:nvPr>
        </p:nvSpPr>
        <p:spPr/>
        <p:txBody>
          <a:bodyPr>
            <a:normAutofit fontScale="92500" lnSpcReduction="10000"/>
          </a:bodyPr>
          <a:lstStyle/>
          <a:p>
            <a:pPr marL="0" indent="0">
              <a:buNone/>
            </a:pPr>
            <a:r>
              <a:rPr lang="de-DE" dirty="0">
                <a:latin typeface="+mj-lt"/>
              </a:rPr>
              <a:t>AG Siegen, Urt. v. 20.05.2021, Az.: 14 C 1101/20:</a:t>
            </a:r>
          </a:p>
          <a:p>
            <a:r>
              <a:rPr lang="de-DE" dirty="0">
                <a:latin typeface="+mj-lt"/>
              </a:rPr>
              <a:t>Keine Frage der Gesamtvertretung (§ 1629 BGB)</a:t>
            </a:r>
          </a:p>
          <a:p>
            <a:r>
              <a:rPr lang="de-DE" dirty="0">
                <a:latin typeface="+mj-lt"/>
              </a:rPr>
              <a:t>Eltern sind zur Ausübung der elterlichen Sorge einsichtsberechtigt</a:t>
            </a:r>
          </a:p>
          <a:p>
            <a:r>
              <a:rPr lang="de-DE" dirty="0">
                <a:latin typeface="+mj-lt"/>
              </a:rPr>
              <a:t>Kein Geheimnisschutz des Minderjährigen, das informationelle Selbstbestimmungsrecht tritt zurück</a:t>
            </a:r>
          </a:p>
          <a:p>
            <a:r>
              <a:rPr lang="de-DE" dirty="0">
                <a:latin typeface="+mj-lt"/>
              </a:rPr>
              <a:t>Dogmatisch falsch (</a:t>
            </a:r>
            <a:r>
              <a:rPr lang="de-DE" dirty="0" err="1">
                <a:latin typeface="+mj-lt"/>
              </a:rPr>
              <a:t>Hippeli</a:t>
            </a:r>
            <a:r>
              <a:rPr lang="de-DE" dirty="0">
                <a:latin typeface="+mj-lt"/>
              </a:rPr>
              <a:t>, </a:t>
            </a:r>
            <a:r>
              <a:rPr lang="de-DE" dirty="0" err="1">
                <a:latin typeface="+mj-lt"/>
              </a:rPr>
              <a:t>jurisPR-MedizinR</a:t>
            </a:r>
            <a:r>
              <a:rPr lang="de-DE" dirty="0">
                <a:latin typeface="+mj-lt"/>
              </a:rPr>
              <a:t> 11/2021 Anm. 4): es geht um Einsichtsrecht des (minderjährigen) Patienten, das die Eltern in Vertretung gemeinschaftlich ausüben </a:t>
            </a:r>
          </a:p>
          <a:p>
            <a:r>
              <a:rPr lang="de-DE" dirty="0">
                <a:latin typeface="+mj-lt"/>
              </a:rPr>
              <a:t>Problematisch ist die falsche Entscheidung bei getrenntlebenden Eltern</a:t>
            </a:r>
          </a:p>
          <a:p>
            <a:r>
              <a:rPr lang="de-DE" dirty="0">
                <a:latin typeface="+mj-lt"/>
              </a:rPr>
              <a:t>Fall aus der Praxis: Getrenntlebende Mutter verwendet Aussagen der Psychiaterin des Kindes im Umgangs- und Sorgerechtsstreit – Einsichtsrecht des anderen Teils ? (Nein, so AG Wiesbaden, Urt. v. 06.05.2004, Az.: 91 C 5194/02) – Genehmigungsverweigerungsrecht des Kindsvaters mit der Folge des Wiederauflebens des Schweigepflicht ?</a:t>
            </a:r>
          </a:p>
        </p:txBody>
      </p:sp>
    </p:spTree>
    <p:extLst>
      <p:ext uri="{BB962C8B-B14F-4D97-AF65-F5344CB8AC3E}">
        <p14:creationId xmlns:p14="http://schemas.microsoft.com/office/powerpoint/2010/main" val="399315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EDD2133-DEEA-EFC6-B358-BA7755C4910E}"/>
              </a:ext>
            </a:extLst>
          </p:cNvPr>
          <p:cNvSpPr>
            <a:spLocks noGrp="1"/>
          </p:cNvSpPr>
          <p:nvPr>
            <p:ph type="title"/>
          </p:nvPr>
        </p:nvSpPr>
        <p:spPr/>
        <p:txBody>
          <a:bodyPr/>
          <a:lstStyle/>
          <a:p>
            <a:r>
              <a:rPr lang="de-DE" dirty="0"/>
              <a:t>Einsichtsrecht Minderjähriger</a:t>
            </a:r>
          </a:p>
        </p:txBody>
      </p:sp>
      <p:sp>
        <p:nvSpPr>
          <p:cNvPr id="3" name="Inhaltsplatzhalter 2">
            <a:extLst>
              <a:ext uri="{FF2B5EF4-FFF2-40B4-BE49-F238E27FC236}">
                <a16:creationId xmlns:a16="http://schemas.microsoft.com/office/drawing/2014/main" id="{C0006A57-FBCD-378C-B5F7-369E4659B450}"/>
              </a:ext>
            </a:extLst>
          </p:cNvPr>
          <p:cNvSpPr>
            <a:spLocks noGrp="1"/>
          </p:cNvSpPr>
          <p:nvPr>
            <p:ph idx="1"/>
          </p:nvPr>
        </p:nvSpPr>
        <p:spPr/>
        <p:txBody>
          <a:bodyPr/>
          <a:lstStyle/>
          <a:p>
            <a:r>
              <a:rPr lang="de-DE" dirty="0">
                <a:latin typeface="+mj-lt"/>
              </a:rPr>
              <a:t>nach </a:t>
            </a:r>
            <a:r>
              <a:rPr lang="de-DE" dirty="0" err="1">
                <a:latin typeface="+mj-lt"/>
              </a:rPr>
              <a:t>h.M</a:t>
            </a:r>
            <a:r>
              <a:rPr lang="de-DE" dirty="0">
                <a:latin typeface="+mj-lt"/>
              </a:rPr>
              <a:t>. nur mit Zustimmung der gesetzlichen Vertreter (Weidenkaff/Palandt, BGB, 80. Auf. 2021, § 630g Rdn.2)</a:t>
            </a:r>
          </a:p>
          <a:p>
            <a:r>
              <a:rPr lang="de-DE" dirty="0" err="1">
                <a:latin typeface="+mj-lt"/>
              </a:rPr>
              <a:t>Begr</a:t>
            </a:r>
            <a:r>
              <a:rPr lang="de-DE" dirty="0">
                <a:latin typeface="+mj-lt"/>
              </a:rPr>
              <a:t>.:	nicht nur ledigl. vorteilhaft wegen der Kosten</a:t>
            </a:r>
          </a:p>
          <a:p>
            <a:pPr marL="0" indent="0">
              <a:buNone/>
            </a:pPr>
            <a:r>
              <a:rPr lang="de-DE" dirty="0">
                <a:latin typeface="+mj-lt"/>
              </a:rPr>
              <a:t>	schlechtes Arg., denn die Kosten sind ja nicht immer sehr hoch (Taschengeld), 	zudem geht es um Persönlichkeitsrechte (Prütting/Friedrich, </a:t>
            </a:r>
            <a:r>
              <a:rPr lang="de-DE" dirty="0" err="1">
                <a:latin typeface="+mj-lt"/>
              </a:rPr>
              <a:t>MedR</a:t>
            </a:r>
            <a:r>
              <a:rPr lang="de-DE">
                <a:latin typeface="+mj-lt"/>
              </a:rPr>
              <a:t> 2021, 523 	(526)</a:t>
            </a:r>
            <a:endParaRPr lang="de-DE" dirty="0">
              <a:latin typeface="+mj-lt"/>
            </a:endParaRPr>
          </a:p>
        </p:txBody>
      </p:sp>
    </p:spTree>
    <p:extLst>
      <p:ext uri="{BB962C8B-B14F-4D97-AF65-F5344CB8AC3E}">
        <p14:creationId xmlns:p14="http://schemas.microsoft.com/office/powerpoint/2010/main" val="2066054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lstStyle/>
          <a:p>
            <a:r>
              <a:rPr lang="de" dirty="0"/>
              <a:t>Kostenfreiheit für die Erstkopie nach Art 15 Abs.3 DS-GVO ?</a:t>
            </a:r>
            <a:endParaRPr lang="de-DE" dirty="0"/>
          </a:p>
        </p:txBody>
      </p:sp>
      <p:sp>
        <p:nvSpPr>
          <p:cNvPr id="4" name="Inhaltsplatzhalter 3"/>
          <p:cNvSpPr>
            <a:spLocks noGrp="1"/>
          </p:cNvSpPr>
          <p:nvPr>
            <p:ph sz="half" idx="2"/>
          </p:nvPr>
        </p:nvSpPr>
        <p:spPr>
          <a:xfrm>
            <a:off x="1104899" y="1544715"/>
            <a:ext cx="9980681" cy="4627485"/>
          </a:xfrm>
        </p:spPr>
        <p:txBody>
          <a:bodyPr rtlCol="0">
            <a:normAutofit lnSpcReduction="10000"/>
          </a:bodyPr>
          <a:lstStyle/>
          <a:p>
            <a:r>
              <a:rPr lang="de-DE" dirty="0">
                <a:latin typeface="+mj-lt"/>
              </a:rPr>
              <a:t>Gemäß § 630g Abs. 2 Satz 1 BGB kann der Patient auch elektronische Abschriften von der Patientenakte verlangen. Dies ist unter Berücksichtigung der Gesetzesbegründung dahingehend zu verstehen, dass der Patient wahlweise die Anfertigung physischer oder elektronischer Kopien verlangen kann. Gemäß § 630g Abs. 2 Satz 2 BGB hat der Patient dem Behandelnden jedoch die entstandenen Kosten zu erstatten.</a:t>
            </a:r>
          </a:p>
          <a:p>
            <a:r>
              <a:rPr lang="de-DE" dirty="0">
                <a:latin typeface="+mj-lt"/>
              </a:rPr>
              <a:t>Nach Art. 15 Abs. 3 Satz 1 DS-GVO stellt der Verantwortliche eine Kopie der personenbezogenen Daten, die Gegenstand der Verarbeitung sind, zur Verfügung. Gemäß Art. 12 Abs. 5 Satz 1 DS-GVO werden alle Mitteilungen und Maßnahmen gemäß den Artikeln 15 bis 22 unentgeltlich zur Verfügung gestellt. Ausnahmen hierzu bei offenkundig unbegründeten oder exzessiven Anträgen lässt Art. 12 Abs. 5 Satz 2 DS-GVO zu. Daraus ergibt sich in Verbindung mit der Regelung in Art. 15 Abs. 3 Satz 2 DS-GVO, wonach der Verantwortliche für alle weiteren Kopien, die die betroffene Person beantragt, ein angemessenes Entgelt auf der Grundlage der Verwaltungskosten verlangen kann, dass der Verantwortliche die erste Kopie der personenbezogenen Daten, die Gegenstand der Verarbeitung sind, grundsätzlich unentgeltlich zur Verfügung stellen muss</a:t>
            </a:r>
          </a:p>
        </p:txBody>
      </p:sp>
    </p:spTree>
    <p:extLst>
      <p:ext uri="{BB962C8B-B14F-4D97-AF65-F5344CB8AC3E}">
        <p14:creationId xmlns:p14="http://schemas.microsoft.com/office/powerpoint/2010/main" val="222449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rtlCol="0">
            <a:normAutofit/>
          </a:bodyPr>
          <a:lstStyle/>
          <a:p>
            <a:pPr rtl="0"/>
            <a:r>
              <a:rPr lang="de" sz="2800" dirty="0"/>
              <a:t>Kostenfreiheit für die Erstkopie nach Art 15 Abs.3 DS-GVO ?</a:t>
            </a:r>
            <a:endParaRPr lang="de-DE" sz="2800" dirty="0"/>
          </a:p>
        </p:txBody>
      </p:sp>
      <p:sp>
        <p:nvSpPr>
          <p:cNvPr id="4" name="Textplatzhalter 3"/>
          <p:cNvSpPr>
            <a:spLocks noGrp="1"/>
          </p:cNvSpPr>
          <p:nvPr>
            <p:ph type="body" sz="half" idx="2"/>
          </p:nvPr>
        </p:nvSpPr>
        <p:spPr>
          <a:xfrm>
            <a:off x="1104899" y="1600200"/>
            <a:ext cx="9980681" cy="4572000"/>
          </a:xfrm>
        </p:spPr>
        <p:txBody>
          <a:bodyPr rtlCol="0">
            <a:normAutofit/>
          </a:bodyPr>
          <a:lstStyle/>
          <a:p>
            <a:pPr marL="285750" indent="-285750" rtl="0">
              <a:buFont typeface="Arial" panose="020B0604020202020204" pitchFamily="34" charset="0"/>
              <a:buChar char="•"/>
            </a:pPr>
            <a:r>
              <a:rPr lang="de-DE" dirty="0">
                <a:latin typeface="+mj-lt"/>
              </a:rPr>
              <a:t>LG Dresden, Urt. v. 29.05.2020, Az.: 6 O 76/20, MedR 2021, 58: Patienten haben nach Art. 15 Abs. 3 DSGVO Anspruch auf eine unentgeltliche Auskunft über die in der Klinik gespeicherten personenbezogenen Daten durch Übermittlung der vollständigen Behandlungsdokumentation im </a:t>
            </a:r>
            <a:r>
              <a:rPr lang="de-DE" dirty="0" err="1">
                <a:latin typeface="+mj-lt"/>
              </a:rPr>
              <a:t>pdf-Format</a:t>
            </a:r>
            <a:r>
              <a:rPr lang="de-DE" dirty="0">
                <a:latin typeface="+mj-lt"/>
              </a:rPr>
              <a:t>. </a:t>
            </a:r>
          </a:p>
          <a:p>
            <a:pPr marL="285750" indent="-285750" rtl="0">
              <a:buFont typeface="Arial" panose="020B0604020202020204" pitchFamily="34" charset="0"/>
              <a:buChar char="•"/>
            </a:pPr>
            <a:r>
              <a:rPr lang="de-DE" dirty="0">
                <a:latin typeface="+mj-lt"/>
              </a:rPr>
              <a:t>BGH, EuGH-Vorlage v.  29.03.2022, Az.: VI ZR 1352/20, GesR 2022, 360: Klärung mehrerer Auslegungsfragen:</a:t>
            </a:r>
          </a:p>
          <a:p>
            <a:pPr marL="342900" indent="-342900" rtl="0">
              <a:buAutoNum type="arabicPeriod"/>
            </a:pPr>
            <a:r>
              <a:rPr lang="de-DE" dirty="0">
                <a:latin typeface="+mj-lt"/>
              </a:rPr>
              <a:t>Ist Art. 15 Abs. 3 Satz 1 </a:t>
            </a:r>
            <a:r>
              <a:rPr lang="de-DE" dirty="0" err="1">
                <a:latin typeface="+mj-lt"/>
              </a:rPr>
              <a:t>i.V.m</a:t>
            </a:r>
            <a:r>
              <a:rPr lang="de-DE" dirty="0">
                <a:latin typeface="+mj-lt"/>
              </a:rPr>
              <a:t>. Art. 12 Abs. 5 DS-GVO dahingehend auszulegen, dass der Verantwortliche (hier: der behandelnde Arzt) nicht verpflichtet ist, dem Betroffenen (hier: dem Patienten) eine erste Kopie seiner vom Verantwortlichen verarbeiteten personenbezogenen Daten unentgeltlich zur Verfügung zu stellen, wenn der Betroffene die Kopie nicht zur Verfolgung der in Erwägungsgrund 63 Satz 1 zur DS-GVO genannten Zwecke begehrt, sich der Verarbeitung seiner personenbezogenen Daten bewusst zu 	werden und deren Rechtmäßigkeit überprüfen zu können, sondern einen anderen - datenschutzfremden, aber legitimen - Zweck (hier: die Prüfung des Bestehens 	arzthaftungsrechtlicher Ansprüche) verfolgt?</a:t>
            </a:r>
          </a:p>
          <a:p>
            <a:pPr rtl="0"/>
            <a:r>
              <a:rPr lang="de-DE" dirty="0">
                <a:latin typeface="+mj-lt"/>
              </a:rPr>
              <a:t>BGH hierzu (Tendenz): Auskunftsbegehren zur Verfolgung arzthaftungsrechtlicher Zwecke ist kein Missbrauch </a:t>
            </a:r>
          </a:p>
        </p:txBody>
      </p:sp>
    </p:spTree>
    <p:extLst>
      <p:ext uri="{BB962C8B-B14F-4D97-AF65-F5344CB8AC3E}">
        <p14:creationId xmlns:p14="http://schemas.microsoft.com/office/powerpoint/2010/main" val="3197023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AE41C3-F5DB-4DC7-7F2D-9009684BB4A4}"/>
              </a:ext>
            </a:extLst>
          </p:cNvPr>
          <p:cNvSpPr>
            <a:spLocks noGrp="1"/>
          </p:cNvSpPr>
          <p:nvPr>
            <p:ph type="title"/>
          </p:nvPr>
        </p:nvSpPr>
        <p:spPr>
          <a:xfrm>
            <a:off x="1091215" y="137319"/>
            <a:ext cx="9980682" cy="1096962"/>
          </a:xfrm>
        </p:spPr>
        <p:txBody>
          <a:bodyPr>
            <a:normAutofit/>
          </a:bodyPr>
          <a:lstStyle/>
          <a:p>
            <a:r>
              <a:rPr lang="de" sz="2800" dirty="0"/>
              <a:t>Kostenfreiheit für die Erstkopie nach Art 15 Abs.3 DS-GVO ?</a:t>
            </a:r>
            <a:endParaRPr lang="de-DE" sz="2800" dirty="0"/>
          </a:p>
        </p:txBody>
      </p:sp>
      <p:sp>
        <p:nvSpPr>
          <p:cNvPr id="3" name="Textplatzhalter 2">
            <a:extLst>
              <a:ext uri="{FF2B5EF4-FFF2-40B4-BE49-F238E27FC236}">
                <a16:creationId xmlns:a16="http://schemas.microsoft.com/office/drawing/2014/main" id="{8DAD77FA-E1B4-2EEC-773D-53B1E6DC5E81}"/>
              </a:ext>
            </a:extLst>
          </p:cNvPr>
          <p:cNvSpPr>
            <a:spLocks noGrp="1"/>
          </p:cNvSpPr>
          <p:nvPr>
            <p:ph type="body" sz="half" idx="2"/>
          </p:nvPr>
        </p:nvSpPr>
        <p:spPr>
          <a:xfrm>
            <a:off x="1091214" y="1600200"/>
            <a:ext cx="9980681" cy="4572000"/>
          </a:xfrm>
        </p:spPr>
        <p:txBody>
          <a:bodyPr>
            <a:normAutofit lnSpcReduction="10000"/>
          </a:bodyPr>
          <a:lstStyle/>
          <a:p>
            <a:r>
              <a:rPr lang="de-DE" dirty="0">
                <a:latin typeface="+mj-lt"/>
              </a:rPr>
              <a:t>Falls Frage 1 verneint wird:</a:t>
            </a:r>
          </a:p>
          <a:p>
            <a:pPr marL="342900" indent="-342900">
              <a:buAutoNum type="alphaLcParenR"/>
            </a:pPr>
            <a:r>
              <a:rPr lang="de-DE" dirty="0">
                <a:latin typeface="+mj-lt"/>
              </a:rPr>
              <a:t>Kommt als Beschränkung des sich aus Art. 15 Abs. 3 Satz 1 </a:t>
            </a:r>
            <a:r>
              <a:rPr lang="de-DE" dirty="0" err="1">
                <a:latin typeface="+mj-lt"/>
              </a:rPr>
              <a:t>i.V.m</a:t>
            </a:r>
            <a:r>
              <a:rPr lang="de-DE" dirty="0">
                <a:latin typeface="+mj-lt"/>
              </a:rPr>
              <a:t>. Art. 12 Abs. 5 DS-GVO ergebenden Rechts auf eine unentgeltliche Zurverfügungstellung einer Kopie der vom Verantwortlichen verarbeiteten personenbezogenen Daten nach Art. 23 Abs. 1 Buchst. i DS-GVO auch eine nationale Vorschrift eines Mitgliedstaats in Betracht, die vor dem Inkrafttreten der Datenschutz-Grundverordnung erlassen wurde?</a:t>
            </a:r>
          </a:p>
          <a:p>
            <a:pPr marL="342900" indent="-342900">
              <a:buAutoNum type="alphaLcParenR"/>
            </a:pPr>
            <a:r>
              <a:rPr lang="de-DE" dirty="0">
                <a:latin typeface="+mj-lt"/>
              </a:rPr>
              <a:t>Falls die Frage 2a bejaht wird: Ist Art. 23 Abs. 1 Buchst. i DS-GVO dahingehend auszulegen, dass die dort genannten Rechte und Freiheiten anderer Personen auch deren Interesse an der Entlastung von mit der Erteilung einer Datenkopie nach Art. 15 Abs. 3 Satz 1 DS-GVO verbundenen Kosten und sonstigem durch die Zurverfügungstellung der Kopie verursachten Aufwand umfassen?</a:t>
            </a:r>
          </a:p>
          <a:p>
            <a:pPr marL="342900" indent="-342900">
              <a:buAutoNum type="alphaLcParenR"/>
            </a:pPr>
            <a:r>
              <a:rPr lang="de-DE" dirty="0">
                <a:latin typeface="+mj-lt"/>
              </a:rPr>
              <a:t>Falls die Frage 2b bejaht wird: Kommt als Beschränkung der sich aus Art. 15 Abs. 3 Satz 1 </a:t>
            </a:r>
            <a:r>
              <a:rPr lang="de-DE" dirty="0" err="1">
                <a:latin typeface="+mj-lt"/>
              </a:rPr>
              <a:t>i.V.m</a:t>
            </a:r>
            <a:r>
              <a:rPr lang="de-DE" dirty="0">
                <a:latin typeface="+mj-lt"/>
              </a:rPr>
              <a:t>. Art. 12 Abs. 5 DS-GVO ergebenden Pflichten und Rechte nach Art. 23 Abs. 1 Buchst. i DS-GVO eine nationale Regelung in Betracht, die im Arzt-Patienten-Verhältnis bei Herausgabe einer Kopie der personenbezogenen Daten des Patienten aus der Patientenakte durch den Arzt an den Patienten stets und unabhängig von den konkreten Umständen des Einzelfalls einen Kostenerstattungsanspruch des Arztes gegen den Patienten vorsieht?</a:t>
            </a:r>
          </a:p>
          <a:p>
            <a:pPr marL="342900" indent="-342900">
              <a:buAutoNum type="alphaLcParenR"/>
            </a:pPr>
            <a:endParaRPr lang="de-DE" dirty="0">
              <a:latin typeface="+mj-lt"/>
            </a:endParaRPr>
          </a:p>
          <a:p>
            <a:endParaRPr lang="de-DE" dirty="0">
              <a:latin typeface="+mj-lt"/>
            </a:endParaRPr>
          </a:p>
        </p:txBody>
      </p:sp>
    </p:spTree>
    <p:extLst>
      <p:ext uri="{BB962C8B-B14F-4D97-AF65-F5344CB8AC3E}">
        <p14:creationId xmlns:p14="http://schemas.microsoft.com/office/powerpoint/2010/main" val="17908765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FD95A6-8B13-7E88-36F4-D571787D0478}"/>
              </a:ext>
            </a:extLst>
          </p:cNvPr>
          <p:cNvSpPr>
            <a:spLocks noGrp="1"/>
          </p:cNvSpPr>
          <p:nvPr>
            <p:ph type="title"/>
          </p:nvPr>
        </p:nvSpPr>
        <p:spPr/>
        <p:txBody>
          <a:bodyPr>
            <a:normAutofit/>
          </a:bodyPr>
          <a:lstStyle/>
          <a:p>
            <a:r>
              <a:rPr lang="de" sz="2800" dirty="0"/>
              <a:t>Kostenfreiheit für die Erstkopie nach Art 15 Abs.3 DS-GVO ?</a:t>
            </a:r>
            <a:endParaRPr lang="de-DE" sz="2800" dirty="0"/>
          </a:p>
        </p:txBody>
      </p:sp>
      <p:sp>
        <p:nvSpPr>
          <p:cNvPr id="3" name="Textplatzhalter 2">
            <a:extLst>
              <a:ext uri="{FF2B5EF4-FFF2-40B4-BE49-F238E27FC236}">
                <a16:creationId xmlns:a16="http://schemas.microsoft.com/office/drawing/2014/main" id="{F698068C-2062-16B0-733F-79ED470537CA}"/>
              </a:ext>
            </a:extLst>
          </p:cNvPr>
          <p:cNvSpPr>
            <a:spLocks noGrp="1"/>
          </p:cNvSpPr>
          <p:nvPr>
            <p:ph type="body" sz="half" idx="2"/>
          </p:nvPr>
        </p:nvSpPr>
        <p:spPr>
          <a:xfrm>
            <a:off x="1104900" y="1600200"/>
            <a:ext cx="9980682" cy="4572000"/>
          </a:xfrm>
        </p:spPr>
        <p:txBody>
          <a:bodyPr>
            <a:normAutofit/>
          </a:bodyPr>
          <a:lstStyle/>
          <a:p>
            <a:r>
              <a:rPr lang="de-DE" dirty="0">
                <a:latin typeface="+mj-lt"/>
              </a:rPr>
              <a:t>BGH hierzu: Es erscheint fraglich, ob dies hinsichtlich der Kostenregelung in § 630g Abs. 2 Satz 2 BGB aus unionsrechtlicher Sicht deshalb angenommen werden kann, weil der Behandelnde zur Führung der Patientenakte nach nationalem Recht verpflichtet ist, er die Vergütung für seine Leistungen aufgrund des nationalen Gebührenrechts nicht frei bestimmen und die Erteilung der Datenkopie für ihn aufgrund des möglichen Inhalts der Behandlungsunterlagen (z.B. Röntgenaufnahmen, zahnärztliche Modelle) mit besonderem Aufwand verbunden sein kann. Insoweit dürfte zu berücksichtigen sein, dass der Europäische Gesetzgeber die wirtschaftlichen Interessen des Verantwortlichen im Zusammenhang mit der Erteilung von Kopien der personenbezogenen Daten, die Gegenstand der Verarbeitung sind, durchaus im Blick gehabt hat.</a:t>
            </a:r>
          </a:p>
          <a:p>
            <a:r>
              <a:rPr lang="de-DE" dirty="0">
                <a:latin typeface="+mj-lt"/>
              </a:rPr>
              <a:t>Auch die Stimmen in der Literatur, die grundsätzlich wirtschaftliche Interessen im Rahmen des Art. 23 Abs. 1 Buchst. i DS-GVO für berücksichtigungsfähig halten, gelangen ganz überwiegend zu dem Ergebnis, dass eine Kostentragungspflicht des Patienten für die nach der Datenschutz-Grundverordnung bereitzustellende Erstkopie nicht über diese Öffnungsklausel aus § 630g Abs. 2 Satz 2 BGB abgeleitet werden kann (Walter/Strobl, MedR 2018, 472, 476; Prütting/Friedrich, MedR 2021, 523, 527; Cornelius/Spitz, GesR 2019, 69, 73; Walter in </a:t>
            </a:r>
            <a:r>
              <a:rPr lang="de-DE" dirty="0" err="1">
                <a:latin typeface="+mj-lt"/>
              </a:rPr>
              <a:t>BeckOGK</a:t>
            </a:r>
            <a:r>
              <a:rPr lang="de-DE" dirty="0">
                <a:latin typeface="+mj-lt"/>
              </a:rPr>
              <a:t>, Stand 01.12.2021, § 630g BGB, Rn. 23; für elektronische Kopien auch MüKoBGB/Wagner, 8. Aufl., § 630g Rn. 6). </a:t>
            </a:r>
          </a:p>
          <a:p>
            <a:endParaRPr lang="de-DE" dirty="0"/>
          </a:p>
        </p:txBody>
      </p:sp>
    </p:spTree>
    <p:extLst>
      <p:ext uri="{BB962C8B-B14F-4D97-AF65-F5344CB8AC3E}">
        <p14:creationId xmlns:p14="http://schemas.microsoft.com/office/powerpoint/2010/main" val="11088376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551141B-4A84-549B-8574-3BE9F8A7BD27}"/>
              </a:ext>
            </a:extLst>
          </p:cNvPr>
          <p:cNvSpPr>
            <a:spLocks noGrp="1"/>
          </p:cNvSpPr>
          <p:nvPr>
            <p:ph type="title"/>
          </p:nvPr>
        </p:nvSpPr>
        <p:spPr/>
        <p:txBody>
          <a:bodyPr>
            <a:normAutofit/>
          </a:bodyPr>
          <a:lstStyle/>
          <a:p>
            <a:r>
              <a:rPr lang="de" sz="2800" dirty="0"/>
              <a:t>Kostenfreiheit für die Erstkopie nach Art 15 Abs.3 DS-GVO ?</a:t>
            </a:r>
            <a:endParaRPr lang="de-DE" sz="2800" dirty="0"/>
          </a:p>
        </p:txBody>
      </p:sp>
      <p:sp>
        <p:nvSpPr>
          <p:cNvPr id="5" name="Bildplatzhalter 3">
            <a:extLst>
              <a:ext uri="{FF2B5EF4-FFF2-40B4-BE49-F238E27FC236}">
                <a16:creationId xmlns:a16="http://schemas.microsoft.com/office/drawing/2014/main" id="{3E409B1B-DC37-6DF0-2E70-D43686C965B5}"/>
              </a:ext>
            </a:extLst>
          </p:cNvPr>
          <p:cNvSpPr>
            <a:spLocks noGrp="1"/>
          </p:cNvSpPr>
          <p:nvPr>
            <p:ph type="body" sz="half" idx="2"/>
          </p:nvPr>
        </p:nvSpPr>
        <p:spPr>
          <a:xfrm>
            <a:off x="1104900" y="1600200"/>
            <a:ext cx="9980613" cy="4572000"/>
          </a:xfrm>
        </p:spPr>
        <p:txBody>
          <a:bodyPr/>
          <a:lstStyle/>
          <a:p>
            <a:r>
              <a:rPr lang="de-DE" dirty="0">
                <a:latin typeface="+mj-lt"/>
              </a:rPr>
              <a:t>Falls die Frage 1 verneint und die Fragen 2a, 2b oder 2c verneint werden: </a:t>
            </a:r>
          </a:p>
          <a:p>
            <a:r>
              <a:rPr lang="de-DE" dirty="0">
                <a:latin typeface="+mj-lt"/>
              </a:rPr>
              <a:t>Umfasst der Anspruch aus Art. 15 Abs. 3 Satz 1 DS-GVO im Arzt-Patienten-Verhältnis einen Anspruch auf Überlassung von Kopien aller die personenbezogenen Daten des Patienten enthaltenden Teile der Patientenakte oder ist er nur auf Herausgabe einer Kopie der personenbezogenen Daten des Patienten als solche gerichtet, wobei es dem datenverarbeitenden Arzt überlassen bleibt, in welcher Weise er dem betroffenen Patienten die Daten zusammenstellt? – Im letzteren Fall wäre eine Zusammenfassung oder Übersicht denkbar.</a:t>
            </a:r>
          </a:p>
          <a:p>
            <a:r>
              <a:rPr lang="de-DE" dirty="0">
                <a:latin typeface="+mj-lt"/>
              </a:rPr>
              <a:t>Insgesamt scheint der BGH zu eine kostenfreien Übermittlung der Patientenakte nach Art 15 Abs.3 DS-GVO zu tendieren.</a:t>
            </a:r>
          </a:p>
          <a:p>
            <a:endParaRPr lang="de-DE">
              <a:latin typeface="+mj-lt"/>
            </a:endParaRPr>
          </a:p>
          <a:p>
            <a:r>
              <a:rPr lang="de-DE">
                <a:latin typeface="+mj-lt"/>
              </a:rPr>
              <a:t>Was </a:t>
            </a:r>
            <a:r>
              <a:rPr lang="de-DE" dirty="0">
                <a:latin typeface="+mj-lt"/>
              </a:rPr>
              <a:t>bedeutet das praktisch ?</a:t>
            </a:r>
          </a:p>
          <a:p>
            <a:r>
              <a:rPr lang="de-DE" dirty="0">
                <a:latin typeface="+mj-lt"/>
              </a:rPr>
              <a:t>Das UKSH lehnt die Herausgabe der Behandlungsunterlagen ohne Kostenübernahmeerklärung ab – ist die Kostenübernahmeerklärung unter Vorbehalt eine Lösung ?</a:t>
            </a:r>
          </a:p>
          <a:p>
            <a:endParaRPr lang="de-DE" dirty="0">
              <a:latin typeface="+mj-lt"/>
            </a:endParaRPr>
          </a:p>
        </p:txBody>
      </p:sp>
    </p:spTree>
    <p:extLst>
      <p:ext uri="{BB962C8B-B14F-4D97-AF65-F5344CB8AC3E}">
        <p14:creationId xmlns:p14="http://schemas.microsoft.com/office/powerpoint/2010/main" val="1784355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6EBA453-2A00-3787-B900-B293EAC607F6}"/>
              </a:ext>
            </a:extLst>
          </p:cNvPr>
          <p:cNvSpPr>
            <a:spLocks noGrp="1"/>
          </p:cNvSpPr>
          <p:nvPr>
            <p:ph type="title"/>
          </p:nvPr>
        </p:nvSpPr>
        <p:spPr/>
        <p:txBody>
          <a:bodyPr>
            <a:normAutofit/>
          </a:bodyPr>
          <a:lstStyle/>
          <a:p>
            <a:r>
              <a:rPr lang="de-DE" sz="2800" dirty="0"/>
              <a:t>Anspruch auf Bestätigung der Vollständigkeit und Richtigkeit</a:t>
            </a:r>
          </a:p>
        </p:txBody>
      </p:sp>
      <p:sp>
        <p:nvSpPr>
          <p:cNvPr id="3" name="Textplatzhalter 2">
            <a:extLst>
              <a:ext uri="{FF2B5EF4-FFF2-40B4-BE49-F238E27FC236}">
                <a16:creationId xmlns:a16="http://schemas.microsoft.com/office/drawing/2014/main" id="{ADE306A3-3695-FB5A-2D2E-87F63F0E7092}"/>
              </a:ext>
            </a:extLst>
          </p:cNvPr>
          <p:cNvSpPr>
            <a:spLocks noGrp="1"/>
          </p:cNvSpPr>
          <p:nvPr>
            <p:ph type="body" sz="half" idx="2"/>
          </p:nvPr>
        </p:nvSpPr>
        <p:spPr>
          <a:xfrm>
            <a:off x="1104899" y="1600200"/>
            <a:ext cx="9980681" cy="4572000"/>
          </a:xfrm>
        </p:spPr>
        <p:txBody>
          <a:bodyPr>
            <a:normAutofit fontScale="92500" lnSpcReduction="10000"/>
          </a:bodyPr>
          <a:lstStyle/>
          <a:p>
            <a:r>
              <a:rPr lang="de-DE" dirty="0">
                <a:latin typeface="+mj-lt"/>
              </a:rPr>
              <a:t>Es gibt keinen Anspruch auf Bestätigung der Vollständigkeit und Richtigkeit der vorgelegten Unterlagen, es gibt keinen Anspruch auf Versicherung an Eides statt de lege lata:</a:t>
            </a:r>
          </a:p>
          <a:p>
            <a:r>
              <a:rPr lang="de-DE" dirty="0">
                <a:latin typeface="+mj-lt"/>
              </a:rPr>
              <a:t>	Der Arzt ist dem Patienten, wovon auch das Landgericht ausgeht, weder 	rechenschaftspflichtig im Sinne von </a:t>
            </a:r>
            <a:r>
              <a:rPr lang="de-DE" dirty="0">
                <a:latin typeface="+mj-lt"/>
                <a:hlinkClick r:id="rId2" tooltip="§ 259 BGB, Bundesnorm, Umfang der Rechenschaftspflicht, Bürgerliches Gesetzbuch, gültig ab 01.01.2002"/>
              </a:rPr>
              <a:t>§ 259 BGB</a:t>
            </a:r>
            <a:r>
              <a:rPr lang="de-DE" dirty="0">
                <a:latin typeface="+mj-lt"/>
              </a:rPr>
              <a:t> noch schuldet er die Herausgabe eines 	Inbegriffs von Gegenständen im Sinne von </a:t>
            </a:r>
            <a:r>
              <a:rPr lang="de-DE" dirty="0">
                <a:latin typeface="+mj-lt"/>
                <a:hlinkClick r:id="rId3" tooltip="§ 260 BGB, Bundesnorm, Pflichten bei Herausgabe oder Auskunft über Inbegriff von Gegenständen, Bürgerliches Gesetzbuch, gültig ab 01.01.2002"/>
              </a:rPr>
              <a:t>§ 260 BGB</a:t>
            </a:r>
            <a:r>
              <a:rPr lang="de-DE" dirty="0">
                <a:latin typeface="+mj-lt"/>
              </a:rPr>
              <a:t>. Vielmehr ist der Patient lediglich 	zur Einsicht in die Behandlungsunterlagen berechtigt. Entgegen der Auffassung des 	Landgerichts, dass </a:t>
            </a:r>
            <a:r>
              <a:rPr lang="de-DE" dirty="0">
                <a:latin typeface="+mj-lt"/>
                <a:hlinkClick r:id="rId2" tooltip="§ 259 BGB, Bundesnorm, Umfang der Rechenschaftspflicht, Bürgerliches Gesetzbuch, gültig ab 01.01.2002"/>
              </a:rPr>
              <a:t>§ 259 BGB</a:t>
            </a:r>
            <a:r>
              <a:rPr lang="de-DE" dirty="0">
                <a:latin typeface="+mj-lt"/>
              </a:rPr>
              <a:t> analog herangezogen hat, besteht auch kein Anlass dafür, 	dass sich der Patient durch Abgabe einer eidesstattlichen Versicherung des Arztes darüber 	Gewissheit verschafft, dass die ihm zur Verfügung gestellten Kopien vollständig sind. 	(OLG 	München, Urt. v. 16.11.2006, Az.: 1 W 2713/06; AG Waiblingen, Urt. v. 27.04.2011 Az.: 	7 C 	286/11; </a:t>
            </a:r>
            <a:r>
              <a:rPr lang="de-DE" dirty="0" err="1">
                <a:latin typeface="+mj-lt"/>
              </a:rPr>
              <a:t>a.A</a:t>
            </a:r>
            <a:r>
              <a:rPr lang="de-DE" dirty="0">
                <a:latin typeface="+mj-lt"/>
              </a:rPr>
              <a:t>. LG Hagen, Urt. v. 11.08.2010, Az.: 2 O 170/10: Anspruch aus §§ 259-261 BGB )</a:t>
            </a:r>
          </a:p>
          <a:p>
            <a:r>
              <a:rPr lang="de-DE" dirty="0"/>
              <a:t>	</a:t>
            </a:r>
            <a:r>
              <a:rPr lang="de-DE" dirty="0">
                <a:latin typeface="+mj-lt"/>
              </a:rPr>
              <a:t>Es kann offenbleiben, ob überhaupt und gegebenenfalls unter welchen Voraussetzungen der 	Patient eine Bestätigung (der Richtigkeit und Vollständigkeit der Verf.) verlangen kann. Sie 	gehört jedenfalls nicht von vornherein und selbstverständlich zum Einsichtsrecht in die 	Krankenunterlagen dazu. Im Streitfall hat der Kläger nicht dargetan, weshalb er von dem 	Beklagten eine zusätzliche Versicherung darüber braucht, </a:t>
            </a:r>
            <a:r>
              <a:rPr lang="de-DE" dirty="0" err="1">
                <a:latin typeface="+mj-lt"/>
              </a:rPr>
              <a:t>daß</a:t>
            </a:r>
            <a:r>
              <a:rPr lang="de-DE" dirty="0">
                <a:latin typeface="+mj-lt"/>
              </a:rPr>
              <a:t> dieser seiner Verpflichtung 	nachgekommen sei. Ohne das ist keine Rechtsgrundlage für den zusätzlichen Klageantrag 	ersichtlich. Die Klage ist insoweit unbegründet. (BGH, Urt. v. 02.10.1984, Az.: VI ZR 311/82)</a:t>
            </a:r>
          </a:p>
        </p:txBody>
      </p:sp>
    </p:spTree>
    <p:extLst>
      <p:ext uri="{BB962C8B-B14F-4D97-AF65-F5344CB8AC3E}">
        <p14:creationId xmlns:p14="http://schemas.microsoft.com/office/powerpoint/2010/main" val="3356713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5064EE9-F262-A774-4F66-A5B7F819E8B3}"/>
              </a:ext>
            </a:extLst>
          </p:cNvPr>
          <p:cNvSpPr>
            <a:spLocks noGrp="1"/>
          </p:cNvSpPr>
          <p:nvPr>
            <p:ph type="title"/>
          </p:nvPr>
        </p:nvSpPr>
        <p:spPr/>
        <p:txBody>
          <a:bodyPr>
            <a:normAutofit/>
          </a:bodyPr>
          <a:lstStyle/>
          <a:p>
            <a:r>
              <a:rPr lang="de-DE" sz="2800" dirty="0"/>
              <a:t>Anspruch auf Bestätigung der Vollständigkeit und Richtigkeit</a:t>
            </a:r>
          </a:p>
        </p:txBody>
      </p:sp>
      <p:sp>
        <p:nvSpPr>
          <p:cNvPr id="3" name="Textplatzhalter 2">
            <a:extLst>
              <a:ext uri="{FF2B5EF4-FFF2-40B4-BE49-F238E27FC236}">
                <a16:creationId xmlns:a16="http://schemas.microsoft.com/office/drawing/2014/main" id="{F177B66C-38D8-C0B7-FF6E-AC2D0AB0C69B}"/>
              </a:ext>
            </a:extLst>
          </p:cNvPr>
          <p:cNvSpPr>
            <a:spLocks noGrp="1"/>
          </p:cNvSpPr>
          <p:nvPr>
            <p:ph type="body" sz="half" idx="2"/>
          </p:nvPr>
        </p:nvSpPr>
        <p:spPr>
          <a:xfrm>
            <a:off x="1104899" y="1600200"/>
            <a:ext cx="9980681" cy="4572000"/>
          </a:xfrm>
        </p:spPr>
        <p:txBody>
          <a:bodyPr>
            <a:normAutofit fontScale="92500" lnSpcReduction="20000"/>
          </a:bodyPr>
          <a:lstStyle/>
          <a:p>
            <a:r>
              <a:rPr lang="de-DE" dirty="0">
                <a:latin typeface="+mj-lt"/>
              </a:rPr>
              <a:t>Rechenschaftspflicht nach § 259 Abs.2 BGB (so LG Hagen a.a.O.): Kritik dazu – keine Rechenschaftspflicht des Arztes (OLG München u.a.)</a:t>
            </a:r>
          </a:p>
          <a:p>
            <a:r>
              <a:rPr lang="de-DE" dirty="0">
                <a:latin typeface="+mj-lt"/>
              </a:rPr>
              <a:t>Analoge Anwendung der §§ 259 ff. BGB wie beim Auskunftsanspruch gegenüber dem Erbschaftsbesitzer ? (dafür jedenfalls Prütting/Friedrich, </a:t>
            </a:r>
            <a:r>
              <a:rPr lang="de-DE" dirty="0" err="1">
                <a:latin typeface="+mj-lt"/>
              </a:rPr>
              <a:t>MedR</a:t>
            </a:r>
            <a:r>
              <a:rPr lang="de-DE" dirty="0">
                <a:latin typeface="+mj-lt"/>
              </a:rPr>
              <a:t> 2021, 523 (527f.)</a:t>
            </a:r>
          </a:p>
          <a:p>
            <a:r>
              <a:rPr lang="de-DE" dirty="0">
                <a:latin typeface="+mj-lt"/>
              </a:rPr>
              <a:t>Ist ein Anspruch auf Auskunftserteilung gegeben und besteht begründeter Verdacht, dass die vom Schuldner gemachten Angaben nicht mit der erforderlichen Sorgfalt gemacht wurden, so kann analog </a:t>
            </a:r>
            <a:r>
              <a:rPr lang="de-DE" dirty="0">
                <a:latin typeface="+mj-lt"/>
                <a:hlinkClick r:id="rId2" tooltip="§ 259 BGB, Bundesnorm, Umfang der Rechenschaftspflicht, Bürgerliches Gesetzbuch, gültig ab 01.01.2002"/>
              </a:rPr>
              <a:t>§§ 259 </a:t>
            </a:r>
            <a:r>
              <a:rPr lang="de-DE" dirty="0">
                <a:latin typeface="+mj-lt"/>
              </a:rPr>
              <a:t>Abs. 2, </a:t>
            </a:r>
            <a:r>
              <a:rPr lang="de-DE" dirty="0">
                <a:latin typeface="+mj-lt"/>
                <a:hlinkClick r:id="rId3" tooltip="§ 260 BGB, Bundesnorm, Pflichten bei Herausgabe oder Auskunft über Inbegriff von Gegenständen, Bürgerliches Gesetzbuch, gültig ab 01.01.2002"/>
              </a:rPr>
              <a:t>260 Abs. 2 BGB</a:t>
            </a:r>
            <a:r>
              <a:rPr lang="de-DE" dirty="0">
                <a:latin typeface="+mj-lt"/>
              </a:rPr>
              <a:t> auf Abgabe einer eidesstattlichen Versicherung des Schuldners über die Richtigkeit und Vollständigkeit geklagt werden. Ist dagegen die erteilte Auskunft nachweisbar oder offensichtlich unvollständig, so besteht nach zutreffender allgemeiner Ansicht bezüglich der Auskunftserteilung ein Ergänzungsanspruch, der gegebenenfalls über </a:t>
            </a:r>
            <a:r>
              <a:rPr lang="de-DE" dirty="0">
                <a:latin typeface="+mj-lt"/>
                <a:hlinkClick r:id="rId4" tooltip="§ 888 ZPO, Bundesnorm, Nicht vertretbare Handlungen, Zivilprozessordnung, gültig ab 01.01.2013"/>
              </a:rPr>
              <a:t>§ 888 ZPO</a:t>
            </a:r>
            <a:r>
              <a:rPr lang="de-DE" dirty="0">
                <a:latin typeface="+mj-lt"/>
              </a:rPr>
              <a:t> zu vollstrecken ist (vgl. zum Patentrecht: Benkard, Patentgesetz, 9. Auflage, § 139 PatG, </a:t>
            </a:r>
            <a:r>
              <a:rPr lang="de-DE" dirty="0" err="1">
                <a:latin typeface="+mj-lt"/>
              </a:rPr>
              <a:t>Rz</a:t>
            </a:r>
            <a:r>
              <a:rPr lang="de-DE" dirty="0">
                <a:latin typeface="+mj-lt"/>
              </a:rPr>
              <a:t>. 90-92 m. w. </a:t>
            </a:r>
            <a:r>
              <a:rPr lang="de-DE" dirty="0" err="1">
                <a:latin typeface="+mj-lt"/>
              </a:rPr>
              <a:t>Nw</a:t>
            </a:r>
            <a:r>
              <a:rPr lang="de-DE" dirty="0">
                <a:latin typeface="+mj-lt"/>
              </a:rPr>
              <a:t>.; vgl. auch zum Markenrecht: Ingerl/Rohnke, Markengesetz, § 19 MarkenG, </a:t>
            </a:r>
            <a:r>
              <a:rPr lang="de-DE" dirty="0" err="1">
                <a:latin typeface="+mj-lt"/>
              </a:rPr>
              <a:t>Rz</a:t>
            </a:r>
            <a:r>
              <a:rPr lang="de-DE" dirty="0">
                <a:latin typeface="+mj-lt"/>
              </a:rPr>
              <a:t>. 39-41 m. w. </a:t>
            </a:r>
            <a:r>
              <a:rPr lang="de-DE" dirty="0" err="1">
                <a:latin typeface="+mj-lt"/>
              </a:rPr>
              <a:t>Nw</a:t>
            </a:r>
            <a:r>
              <a:rPr lang="de-DE" dirty="0">
                <a:latin typeface="+mj-lt"/>
              </a:rPr>
              <a:t>.). (so </a:t>
            </a:r>
            <a:r>
              <a:rPr lang="de-DE" dirty="0" err="1">
                <a:latin typeface="+mj-lt"/>
              </a:rPr>
              <a:t>HansOLG</a:t>
            </a:r>
            <a:r>
              <a:rPr lang="de-DE" dirty="0">
                <a:latin typeface="+mj-lt"/>
              </a:rPr>
              <a:t> 31.02.2002, Az.: 3 U 72/01)</a:t>
            </a:r>
          </a:p>
          <a:p>
            <a:r>
              <a:rPr lang="de-DE" dirty="0">
                <a:latin typeface="+mj-lt"/>
              </a:rPr>
              <a:t>Nach §§ 84 a Abs. 1 Satz 3 AMG </a:t>
            </a:r>
            <a:r>
              <a:rPr lang="de-DE" dirty="0" err="1">
                <a:latin typeface="+mj-lt"/>
              </a:rPr>
              <a:t>i.V.m</a:t>
            </a:r>
            <a:r>
              <a:rPr lang="de-DE" dirty="0">
                <a:latin typeface="+mj-lt"/>
              </a:rPr>
              <a:t>. 259, 260 Abs. 2 BGB besteht ein Anspruch auf Abgabe einer eidesstattlichen Versicherung, wenn Grund zu der Annahme besteht, dass die Auskünfte und Angaben nicht mit der erforderlichen Sorgfalt erstellt worden sind (vgl. Palandt, BGB 72. Aufl., § 259 Rn. 13 ff.). Maßgebend ist das Gesamtverhalten des Schuldners. Es genügt nicht, dass er früher die Auskunft verweigert oder verspätet Unterlagen vorgelegt hat. Auch Unrichtigkeit oder Unvollständigkeit begründen keinen Anspruch auf Abgabe der Versicherung, wenn sie auf entschuldbarer Unkenntnis oder einem unverschuldetem Irrtum beruhen. </a:t>
            </a:r>
          </a:p>
        </p:txBody>
      </p:sp>
    </p:spTree>
    <p:extLst>
      <p:ext uri="{BB962C8B-B14F-4D97-AF65-F5344CB8AC3E}">
        <p14:creationId xmlns:p14="http://schemas.microsoft.com/office/powerpoint/2010/main" val="27210823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2D3DE83-6DAF-FF5C-C870-4397372A7916}"/>
              </a:ext>
            </a:extLst>
          </p:cNvPr>
          <p:cNvSpPr>
            <a:spLocks noGrp="1"/>
          </p:cNvSpPr>
          <p:nvPr>
            <p:ph type="title"/>
          </p:nvPr>
        </p:nvSpPr>
        <p:spPr/>
        <p:txBody>
          <a:bodyPr>
            <a:normAutofit/>
          </a:bodyPr>
          <a:lstStyle/>
          <a:p>
            <a:r>
              <a:rPr lang="de-DE" sz="2800" dirty="0"/>
              <a:t>Streitwert des Rechtsstreits um Herausgabe der Behandlungsunterlagen</a:t>
            </a:r>
          </a:p>
        </p:txBody>
      </p:sp>
      <p:sp>
        <p:nvSpPr>
          <p:cNvPr id="3" name="Textplatzhalter 2">
            <a:extLst>
              <a:ext uri="{FF2B5EF4-FFF2-40B4-BE49-F238E27FC236}">
                <a16:creationId xmlns:a16="http://schemas.microsoft.com/office/drawing/2014/main" id="{F1F09260-D465-6DB1-A45F-2DF4A7C3E115}"/>
              </a:ext>
            </a:extLst>
          </p:cNvPr>
          <p:cNvSpPr>
            <a:spLocks noGrp="1"/>
          </p:cNvSpPr>
          <p:nvPr>
            <p:ph type="body" sz="half" idx="2"/>
          </p:nvPr>
        </p:nvSpPr>
        <p:spPr>
          <a:xfrm>
            <a:off x="1104900" y="1600200"/>
            <a:ext cx="9980682" cy="4572000"/>
          </a:xfrm>
        </p:spPr>
        <p:txBody>
          <a:bodyPr/>
          <a:lstStyle/>
          <a:p>
            <a:pPr marL="285750" indent="-285750">
              <a:buFont typeface="Arial" panose="020B0604020202020204" pitchFamily="34" charset="0"/>
              <a:buChar char="•"/>
            </a:pPr>
            <a:r>
              <a:rPr lang="de-DE" dirty="0">
                <a:latin typeface="+mj-lt"/>
              </a:rPr>
              <a:t>EUR 325,- (KG Berlin, Beschl. V. 01.12.2016, Az.: 20 W 67/16)</a:t>
            </a:r>
          </a:p>
          <a:p>
            <a:pPr marL="285750" indent="-285750">
              <a:buFont typeface="Arial" panose="020B0604020202020204" pitchFamily="34" charset="0"/>
              <a:buChar char="•"/>
            </a:pPr>
            <a:r>
              <a:rPr lang="de-DE" dirty="0">
                <a:latin typeface="+mj-lt"/>
              </a:rPr>
              <a:t>EUR 4000,- (OLG Frankfurt a.M., Beschl. V. 13.10.2017, Az.: 8 W 13/17 </a:t>
            </a:r>
            <a:r>
              <a:rPr lang="de-DE" dirty="0" err="1">
                <a:latin typeface="+mj-lt"/>
              </a:rPr>
              <a:t>m.w.N</a:t>
            </a:r>
            <a:r>
              <a:rPr lang="de-DE" dirty="0">
                <a:latin typeface="+mj-lt"/>
              </a:rPr>
              <a:t>.): 1/5  vom Gegenstandswert der Hauptsache (so auch OLG Frankfurt, Beschl. V. 19.10.2015, Az.: 8 U 16/15; OLG Dresden, Beschl. v. 26.02.2018, Az.: 4 U 1570/17; LG Hagen, Beschl. 11.08.2010, Az.: 2 O 170/10)</a:t>
            </a:r>
          </a:p>
        </p:txBody>
      </p:sp>
    </p:spTree>
    <p:extLst>
      <p:ext uri="{BB962C8B-B14F-4D97-AF65-F5344CB8AC3E}">
        <p14:creationId xmlns:p14="http://schemas.microsoft.com/office/powerpoint/2010/main" val="3622759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E37026E-1CF6-CFA7-A9DE-2865E09A9A02}"/>
              </a:ext>
            </a:extLst>
          </p:cNvPr>
          <p:cNvSpPr>
            <a:spLocks noGrp="1"/>
          </p:cNvSpPr>
          <p:nvPr>
            <p:ph type="title"/>
          </p:nvPr>
        </p:nvSpPr>
        <p:spPr/>
        <p:txBody>
          <a:bodyPr/>
          <a:lstStyle/>
          <a:p>
            <a:r>
              <a:rPr lang="de-DE" dirty="0"/>
              <a:t>Mutmaßlicher Wille des verstorbenen Patienten</a:t>
            </a:r>
          </a:p>
        </p:txBody>
      </p:sp>
      <p:sp>
        <p:nvSpPr>
          <p:cNvPr id="3" name="Textplatzhalter 2">
            <a:extLst>
              <a:ext uri="{FF2B5EF4-FFF2-40B4-BE49-F238E27FC236}">
                <a16:creationId xmlns:a16="http://schemas.microsoft.com/office/drawing/2014/main" id="{CFD61428-9879-4719-3F28-4F0143C7B945}"/>
              </a:ext>
            </a:extLst>
          </p:cNvPr>
          <p:cNvSpPr>
            <a:spLocks noGrp="1"/>
          </p:cNvSpPr>
          <p:nvPr>
            <p:ph type="body" sz="half" idx="2"/>
          </p:nvPr>
        </p:nvSpPr>
        <p:spPr>
          <a:xfrm>
            <a:off x="1104899" y="1600200"/>
            <a:ext cx="9980681" cy="4572000"/>
          </a:xfrm>
        </p:spPr>
        <p:txBody>
          <a:bodyPr/>
          <a:lstStyle/>
          <a:p>
            <a:r>
              <a:rPr lang="de-DE" dirty="0">
                <a:latin typeface="+mj-lt"/>
              </a:rPr>
              <a:t>Beispiel: Patient sagt zu Lebzeiten zum Arzt :“Mein Zustand geht meine Frau gar nichts an!“ Das wird dokumentiert. Patient verstirbt. Ehefrau behauptet Behandlungsfehler des Arztes. Der gibt Unterlagen unter Hinweis auf die Schweigepflicht nicht heraus</a:t>
            </a:r>
          </a:p>
          <a:p>
            <a:pPr marL="285750" indent="-285750">
              <a:buFont typeface="Arial" panose="020B0604020202020204" pitchFamily="34" charset="0"/>
              <a:buChar char="•"/>
            </a:pPr>
            <a:r>
              <a:rPr lang="de-DE" dirty="0">
                <a:latin typeface="+mj-lt"/>
              </a:rPr>
              <a:t>Kein Recht von Angehörigen, aufgrund einer Vorsorgevollmacht Einsicht in Behandlungsunterlagen eines Verstorbenen zu nehmen, gegen dessen ausdrücklich erklärten oder mutmaßlichen Willen (OLG Karlsruhe, Urt. v. 14.08.2019, Az.: 7 U 238/18)</a:t>
            </a:r>
          </a:p>
          <a:p>
            <a:pPr marL="285750" indent="-285750">
              <a:buFont typeface="Arial" panose="020B0604020202020204" pitchFamily="34" charset="0"/>
              <a:buChar char="•"/>
            </a:pPr>
            <a:r>
              <a:rPr lang="de-DE" dirty="0">
                <a:latin typeface="+mj-lt"/>
              </a:rPr>
              <a:t>Herausgabepflicht der Kliniken an Krankenkassen des verstorbenen Patienten (LG Kassel, Urt. v. 02.03.2022 Az.: 2 O 560/21: mutmaßlicher Wille des Verstorbenen)</a:t>
            </a:r>
          </a:p>
          <a:p>
            <a:pPr marL="285750" indent="-285750">
              <a:buFont typeface="Arial" panose="020B0604020202020204" pitchFamily="34" charset="0"/>
              <a:buChar char="•"/>
            </a:pPr>
            <a:r>
              <a:rPr lang="de-DE" dirty="0">
                <a:latin typeface="+mj-lt"/>
              </a:rPr>
              <a:t>BGH, Urt. v. 26.02.2013, Az.: VI ZR 359/11: </a:t>
            </a:r>
          </a:p>
          <a:p>
            <a:pPr marL="285750" indent="-285750">
              <a:buFont typeface="Courier New" panose="02070309020205020404" pitchFamily="49" charset="0"/>
              <a:buChar char="o"/>
            </a:pPr>
            <a:r>
              <a:rPr lang="de-DE" dirty="0">
                <a:latin typeface="+mj-lt"/>
              </a:rPr>
              <a:t>1.	Der Anspruch des Pflegeheimbewohners auf Einsicht in die Pflegeunterlagen geht 	gemäß § 116 Abs. 1 Satz 1 SGB 10 </a:t>
            </a:r>
            <a:r>
              <a:rPr lang="de-DE" dirty="0" err="1">
                <a:latin typeface="+mj-lt"/>
              </a:rPr>
              <a:t>i.V.m</a:t>
            </a:r>
            <a:r>
              <a:rPr lang="de-DE" dirty="0">
                <a:latin typeface="+mj-lt"/>
              </a:rPr>
              <a:t>. § 401 Abs. 1 analog, § 412 BGB auf den - 	aufgrund des Schadensereignisses zu kongruenten Sozialleistungen verpflichteten - 	Sozialversicherungsträger über, wenn und soweit mit seiner Hilfe das Bestehen von 	Schadensersatzansprüchen geklärt werden soll und die den Altenpflegern obliegende 	Pflicht zur Verschwiegenheit einem Gläubigerwechsel nicht entgegensteht.</a:t>
            </a:r>
          </a:p>
        </p:txBody>
      </p:sp>
    </p:spTree>
    <p:extLst>
      <p:ext uri="{BB962C8B-B14F-4D97-AF65-F5344CB8AC3E}">
        <p14:creationId xmlns:p14="http://schemas.microsoft.com/office/powerpoint/2010/main" val="583857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77B6A24-5355-2F9E-D4E1-2FFE3C91C365}"/>
              </a:ext>
            </a:extLst>
          </p:cNvPr>
          <p:cNvSpPr>
            <a:spLocks noGrp="1"/>
          </p:cNvSpPr>
          <p:nvPr>
            <p:ph type="title"/>
          </p:nvPr>
        </p:nvSpPr>
        <p:spPr/>
        <p:txBody>
          <a:bodyPr/>
          <a:lstStyle/>
          <a:p>
            <a:r>
              <a:rPr lang="de-DE" dirty="0"/>
              <a:t>Mutmaßlicher Wille des verstorbenen Patienten</a:t>
            </a:r>
          </a:p>
        </p:txBody>
      </p:sp>
      <p:sp>
        <p:nvSpPr>
          <p:cNvPr id="3" name="Textplatzhalter 2">
            <a:extLst>
              <a:ext uri="{FF2B5EF4-FFF2-40B4-BE49-F238E27FC236}">
                <a16:creationId xmlns:a16="http://schemas.microsoft.com/office/drawing/2014/main" id="{825264E2-9AB7-4CE8-7A5D-6C7A3016BC3C}"/>
              </a:ext>
            </a:extLst>
          </p:cNvPr>
          <p:cNvSpPr>
            <a:spLocks noGrp="1"/>
          </p:cNvSpPr>
          <p:nvPr>
            <p:ph type="body" sz="half" idx="2"/>
          </p:nvPr>
        </p:nvSpPr>
        <p:spPr>
          <a:xfrm>
            <a:off x="1104900" y="1600200"/>
            <a:ext cx="9980682" cy="4572000"/>
          </a:xfrm>
        </p:spPr>
        <p:txBody>
          <a:bodyPr/>
          <a:lstStyle/>
          <a:p>
            <a:pPr marL="285750" indent="-285750">
              <a:buFont typeface="Courier New" panose="02070309020205020404" pitchFamily="49" charset="0"/>
              <a:buChar char="o"/>
            </a:pPr>
            <a:r>
              <a:rPr lang="de-DE" dirty="0">
                <a:latin typeface="+mj-lt"/>
              </a:rPr>
              <a:t>2. Die Pflicht zur Verschwiegenheit steht einem Gläubigerwechsel in der Regel nicht entgegen, wenn eine Einwilligung des Heimbewohners in die Einsichtnahme der über ihn geführten Pflegedokumentation durch den Sozialversicherungsträger vorliegt oder zumindest sein vermutetes Einverständnis anzunehmen ist, soweit einer ausdrücklichen Befreiung von der Schweigepflicht Hindernisse entgegenstehen.</a:t>
            </a:r>
          </a:p>
          <a:p>
            <a:pPr marL="285750" indent="-285750">
              <a:buFont typeface="Courier New" panose="02070309020205020404" pitchFamily="49" charset="0"/>
              <a:buChar char="o"/>
            </a:pPr>
            <a:r>
              <a:rPr lang="de-DE" dirty="0">
                <a:latin typeface="+mj-lt"/>
              </a:rPr>
              <a:t>3. Es wird regelmäßig davon auszugehen sein, dass die Offenlegung der Pflegedokumentation gegenüber dem Krankenversicherer dem mutmaßlichen Willen des verstorbenen Heimbewohners entspricht, wenn die Entbindung von der Schweigepflicht dem Träger der gesetzlichen Krankenversicherung die Verfolgung von Schadensersatzansprüchen wegen der Verletzung von Betreuungspflichten des Altenpflegepersonals ermöglichen soll.</a:t>
            </a:r>
          </a:p>
        </p:txBody>
      </p:sp>
    </p:spTree>
    <p:extLst>
      <p:ext uri="{BB962C8B-B14F-4D97-AF65-F5344CB8AC3E}">
        <p14:creationId xmlns:p14="http://schemas.microsoft.com/office/powerpoint/2010/main" val="7063909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EF4EE9-6BEA-B392-2E71-8B8AB41EC2D5}"/>
              </a:ext>
            </a:extLst>
          </p:cNvPr>
          <p:cNvSpPr>
            <a:spLocks noGrp="1"/>
          </p:cNvSpPr>
          <p:nvPr>
            <p:ph type="title"/>
          </p:nvPr>
        </p:nvSpPr>
        <p:spPr/>
        <p:txBody>
          <a:bodyPr>
            <a:normAutofit/>
          </a:bodyPr>
          <a:lstStyle/>
          <a:p>
            <a:r>
              <a:rPr lang="de" sz="2800" dirty="0"/>
              <a:t>Reformbedarf der Einsichtsrechte</a:t>
            </a:r>
            <a:endParaRPr lang="de-DE" sz="2800" dirty="0"/>
          </a:p>
        </p:txBody>
      </p:sp>
      <p:sp>
        <p:nvSpPr>
          <p:cNvPr id="3" name="Textplatzhalter 2">
            <a:extLst>
              <a:ext uri="{FF2B5EF4-FFF2-40B4-BE49-F238E27FC236}">
                <a16:creationId xmlns:a16="http://schemas.microsoft.com/office/drawing/2014/main" id="{EC10E270-7288-60F7-8851-28C8CAE55A25}"/>
              </a:ext>
            </a:extLst>
          </p:cNvPr>
          <p:cNvSpPr>
            <a:spLocks noGrp="1"/>
          </p:cNvSpPr>
          <p:nvPr>
            <p:ph type="body" sz="half" idx="2"/>
          </p:nvPr>
        </p:nvSpPr>
        <p:spPr>
          <a:xfrm>
            <a:off x="1104899" y="1600200"/>
            <a:ext cx="9980681" cy="4572000"/>
          </a:xfrm>
        </p:spPr>
        <p:txBody>
          <a:bodyPr/>
          <a:lstStyle/>
          <a:p>
            <a:pPr marL="285750" indent="-285750">
              <a:buFont typeface="Arial" panose="020B0604020202020204" pitchFamily="34" charset="0"/>
              <a:buChar char="•"/>
            </a:pPr>
            <a:r>
              <a:rPr lang="de-DE" dirty="0">
                <a:latin typeface="+mj-lt"/>
              </a:rPr>
              <a:t>Erweiterung des Begriffs der „Patientenakte“ im Sinne des § 630 g BGB: Hygienepläne, Meldungen an das Gesundheitsamt nach IfSG etc.:</a:t>
            </a:r>
          </a:p>
          <a:p>
            <a:r>
              <a:rPr lang="de-DE" sz="1600" dirty="0">
                <a:effectLst/>
                <a:latin typeface="+mj-lt"/>
              </a:rPr>
              <a:t>	„Bei berechtigtem Interesse des Patienten erstreckt sich sein Einsichtsrecht auch auf die 	Hygienepläne des Krankenhauses, die in § 23 Abs. 4 und 5 des Infektionsschutzgesetzes genannten 	anonymisierten Unterlagen sowie auf weitere Unterlagen und Aufzeichnungen, hinsichtlich derer ein 	Zusammenhang mit der Behandlung des Patienten besteht oder bestehen kann.“ (Vorschlag 	Gutmann, Gutachten SoVD 2021)</a:t>
            </a:r>
          </a:p>
          <a:p>
            <a:r>
              <a:rPr lang="de-DE" sz="1600" dirty="0">
                <a:latin typeface="+mj-lt"/>
              </a:rPr>
              <a:t>Was sind das für zusätzliche Unterlagen ?</a:t>
            </a:r>
          </a:p>
          <a:p>
            <a:pPr marL="285750" indent="-285750">
              <a:buFont typeface="Arial" panose="020B0604020202020204" pitchFamily="34" charset="0"/>
              <a:buChar char="•"/>
            </a:pPr>
            <a:r>
              <a:rPr lang="de-DE" sz="1600" dirty="0">
                <a:effectLst/>
                <a:latin typeface="+mj-lt"/>
              </a:rPr>
              <a:t>Hygienepläne</a:t>
            </a:r>
          </a:p>
          <a:p>
            <a:pPr marL="285750" indent="-285750">
              <a:buFont typeface="Arial" panose="020B0604020202020204" pitchFamily="34" charset="0"/>
              <a:buChar char="•"/>
            </a:pPr>
            <a:r>
              <a:rPr lang="de-DE" sz="1600" dirty="0">
                <a:latin typeface="+mj-lt"/>
              </a:rPr>
              <a:t>Meldungen nach § 23 IfSG</a:t>
            </a:r>
          </a:p>
          <a:p>
            <a:pPr marL="285750" indent="-285750">
              <a:buFont typeface="Arial" panose="020B0604020202020204" pitchFamily="34" charset="0"/>
              <a:buChar char="•"/>
            </a:pPr>
            <a:r>
              <a:rPr lang="de-DE" sz="1600" dirty="0">
                <a:effectLst/>
                <a:latin typeface="+mj-lt"/>
              </a:rPr>
              <a:t>Funktionsprüfung technischer Geräte</a:t>
            </a:r>
          </a:p>
          <a:p>
            <a:pPr marL="285750" indent="-285750">
              <a:buFont typeface="Arial" panose="020B0604020202020204" pitchFamily="34" charset="0"/>
              <a:buChar char="•"/>
            </a:pPr>
            <a:r>
              <a:rPr lang="de-DE" sz="1600" dirty="0">
                <a:latin typeface="+mj-lt"/>
              </a:rPr>
              <a:t>Dienstpläne</a:t>
            </a:r>
          </a:p>
          <a:p>
            <a:pPr marL="285750" indent="-285750">
              <a:buFont typeface="Arial" panose="020B0604020202020204" pitchFamily="34" charset="0"/>
              <a:buChar char="•"/>
            </a:pPr>
            <a:r>
              <a:rPr lang="de-DE" sz="1600" dirty="0">
                <a:latin typeface="+mj-lt"/>
              </a:rPr>
              <a:t>Teilnahme an Fehlermeldesystemen?</a:t>
            </a:r>
            <a:endParaRPr lang="de-DE" sz="1600" dirty="0">
              <a:effectLst/>
              <a:latin typeface="+mj-lt"/>
            </a:endParaRPr>
          </a:p>
          <a:p>
            <a:pPr lvl="1"/>
            <a:endParaRPr lang="de-DE" sz="1600" dirty="0">
              <a:latin typeface="+mj-lt"/>
            </a:endParaRPr>
          </a:p>
        </p:txBody>
      </p:sp>
    </p:spTree>
    <p:extLst>
      <p:ext uri="{BB962C8B-B14F-4D97-AF65-F5344CB8AC3E}">
        <p14:creationId xmlns:p14="http://schemas.microsoft.com/office/powerpoint/2010/main" val="32367134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61B93E-B05C-7ECA-390E-543DA5B8E1B8}"/>
              </a:ext>
            </a:extLst>
          </p:cNvPr>
          <p:cNvSpPr>
            <a:spLocks noGrp="1"/>
          </p:cNvSpPr>
          <p:nvPr>
            <p:ph type="title"/>
          </p:nvPr>
        </p:nvSpPr>
        <p:spPr/>
        <p:txBody>
          <a:bodyPr/>
          <a:lstStyle/>
          <a:p>
            <a:r>
              <a:rPr lang="de-DE" dirty="0"/>
              <a:t>Reformbedarf der Einsichtsrechte</a:t>
            </a:r>
          </a:p>
        </p:txBody>
      </p:sp>
      <p:sp>
        <p:nvSpPr>
          <p:cNvPr id="3" name="Textplatzhalter 2">
            <a:extLst>
              <a:ext uri="{FF2B5EF4-FFF2-40B4-BE49-F238E27FC236}">
                <a16:creationId xmlns:a16="http://schemas.microsoft.com/office/drawing/2014/main" id="{6A333616-FF6F-6D8E-D825-B2689AEEBB54}"/>
              </a:ext>
            </a:extLst>
          </p:cNvPr>
          <p:cNvSpPr>
            <a:spLocks noGrp="1"/>
          </p:cNvSpPr>
          <p:nvPr>
            <p:ph type="body" sz="half" idx="2"/>
          </p:nvPr>
        </p:nvSpPr>
        <p:spPr>
          <a:xfrm>
            <a:off x="1104900" y="1600200"/>
            <a:ext cx="9980682" cy="4572000"/>
          </a:xfrm>
        </p:spPr>
        <p:txBody>
          <a:bodyPr/>
          <a:lstStyle/>
          <a:p>
            <a:pPr marL="285750" indent="-285750">
              <a:buFont typeface="Arial" panose="020B0604020202020204" pitchFamily="34" charset="0"/>
              <a:buChar char="•"/>
            </a:pPr>
            <a:r>
              <a:rPr lang="de-DE" sz="1800" dirty="0">
                <a:latin typeface="+mj-lt"/>
              </a:rPr>
              <a:t>Verjährung erst mit vollständiger Übersendung der Behandlungsunterlagen (anders noch OLG Koblenz, </a:t>
            </a:r>
            <a:r>
              <a:rPr lang="de-DE" sz="1800" dirty="0" err="1">
                <a:latin typeface="+mj-lt"/>
              </a:rPr>
              <a:t>MedR</a:t>
            </a:r>
            <a:r>
              <a:rPr lang="de-DE" sz="1800" dirty="0">
                <a:latin typeface="+mj-lt"/>
              </a:rPr>
              <a:t> 2016, 337):</a:t>
            </a:r>
          </a:p>
          <a:p>
            <a:r>
              <a:rPr lang="de-DE" sz="1800" dirty="0">
                <a:effectLst/>
                <a:latin typeface="Arial" panose="020B0604020202020204" pitchFamily="34" charset="0"/>
              </a:rPr>
              <a:t>	</a:t>
            </a:r>
            <a:r>
              <a:rPr lang="de-DE" sz="1800" dirty="0">
                <a:effectLst/>
                <a:latin typeface="+mj-lt"/>
              </a:rPr>
              <a:t>„Der Behandelnde hat die Vollständigkeit der von ihm erstellten Abschriften</a:t>
            </a:r>
            <a:r>
              <a:rPr lang="de-DE" sz="1800" dirty="0">
                <a:latin typeface="+mj-lt"/>
              </a:rPr>
              <a:t> </a:t>
            </a:r>
            <a:r>
              <a:rPr lang="de-DE" sz="1800" dirty="0">
                <a:effectLst/>
                <a:latin typeface="+mj-lt"/>
              </a:rPr>
              <a:t>schriftlich zu 	bestätigen. Erfüllt der Behandelnde seine Pflicht aus Absatz 1 Satz 1 oder Absatz 2 Satz 1 	nicht, beginnt der Lauf der Verjährungsfrist für Ansprüche</a:t>
            </a:r>
            <a:r>
              <a:rPr lang="de-DE" sz="1800" dirty="0">
                <a:latin typeface="+mj-lt"/>
              </a:rPr>
              <a:t> </a:t>
            </a:r>
            <a:r>
              <a:rPr lang="de-DE" sz="1800" dirty="0">
                <a:effectLst/>
                <a:latin typeface="+mj-lt"/>
              </a:rPr>
              <a:t>des Patienten frühestens ab 	dem Zeitpunkt, zu dem diesem die Einsichtnahme in die vollständige Akte gewährt oder 	ihm eine vollständige elektronische Abschrift</a:t>
            </a:r>
            <a:r>
              <a:rPr lang="de-DE" dirty="0">
                <a:effectLst/>
                <a:latin typeface="+mj-lt"/>
              </a:rPr>
              <a:t> </a:t>
            </a:r>
            <a:r>
              <a:rPr lang="de-DE" sz="1800" dirty="0">
                <a:effectLst/>
                <a:latin typeface="+mj-lt"/>
              </a:rPr>
              <a:t>der Akte ausgehändigt wurde.“ (Vorschlag 	Gutmann, Gutachten SoVD 2021).</a:t>
            </a:r>
          </a:p>
          <a:p>
            <a:endParaRPr lang="de-DE" sz="1800" dirty="0">
              <a:effectLst/>
              <a:latin typeface="+mj-lt"/>
            </a:endParaRPr>
          </a:p>
          <a:p>
            <a:endParaRPr lang="de-DE" dirty="0"/>
          </a:p>
        </p:txBody>
      </p:sp>
    </p:spTree>
    <p:extLst>
      <p:ext uri="{BB962C8B-B14F-4D97-AF65-F5344CB8AC3E}">
        <p14:creationId xmlns:p14="http://schemas.microsoft.com/office/powerpoint/2010/main" val="1658519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D9D8096-AA5F-33F1-EF60-07CF288BFD02}"/>
              </a:ext>
            </a:extLst>
          </p:cNvPr>
          <p:cNvSpPr>
            <a:spLocks noGrp="1"/>
          </p:cNvSpPr>
          <p:nvPr>
            <p:ph type="title"/>
          </p:nvPr>
        </p:nvSpPr>
        <p:spPr/>
        <p:txBody>
          <a:bodyPr>
            <a:normAutofit/>
          </a:bodyPr>
          <a:lstStyle/>
          <a:p>
            <a:r>
              <a:rPr lang="de-DE" sz="2800" dirty="0"/>
              <a:t>Reformbedarf der Einsichtsrechte</a:t>
            </a:r>
          </a:p>
        </p:txBody>
      </p:sp>
      <p:sp>
        <p:nvSpPr>
          <p:cNvPr id="3" name="Textplatzhalter 2">
            <a:extLst>
              <a:ext uri="{FF2B5EF4-FFF2-40B4-BE49-F238E27FC236}">
                <a16:creationId xmlns:a16="http://schemas.microsoft.com/office/drawing/2014/main" id="{CA6A2825-7925-57DE-3709-34ABE80BA291}"/>
              </a:ext>
            </a:extLst>
          </p:cNvPr>
          <p:cNvSpPr>
            <a:spLocks noGrp="1"/>
          </p:cNvSpPr>
          <p:nvPr>
            <p:ph type="body" sz="half" idx="2"/>
          </p:nvPr>
        </p:nvSpPr>
        <p:spPr>
          <a:xfrm>
            <a:off x="1104900" y="1600200"/>
            <a:ext cx="9980681" cy="4572000"/>
          </a:xfrm>
        </p:spPr>
        <p:txBody>
          <a:bodyPr/>
          <a:lstStyle/>
          <a:p>
            <a:endParaRPr lang="de-DE" dirty="0">
              <a:latin typeface="+mj-lt"/>
            </a:endParaRPr>
          </a:p>
          <a:p>
            <a:r>
              <a:rPr lang="de-DE" sz="2000" dirty="0">
                <a:latin typeface="+mj-lt"/>
              </a:rPr>
              <a:t>Anspruch auf Bestätigung der Vollständigkeit und Richtigkeit als Forderung an den Gesetzgeber</a:t>
            </a:r>
          </a:p>
          <a:p>
            <a:endParaRPr lang="de-DE" dirty="0">
              <a:latin typeface="+mj-lt"/>
            </a:endParaRPr>
          </a:p>
          <a:p>
            <a:r>
              <a:rPr lang="de-DE" dirty="0">
                <a:latin typeface="+mj-lt"/>
              </a:rPr>
              <a:t>Gutmann, Gutachten für den Sozialverband: Gutmann begründet das Recht des Patienten, eine Bestätigung der Vollständigkeit der Unterlagen zu verlangen, mit dem Vertrauensverhältnis zischen Arzt und Patient. (Prof. Dr. Gutmann, </a:t>
            </a:r>
            <a:r>
              <a:rPr lang="de-DE" dirty="0">
                <a:effectLst/>
                <a:latin typeface="Times New Roman" panose="02020603050405020304" pitchFamily="18" charset="0"/>
              </a:rPr>
              <a:t>Stärkung und Weiterentwicklung</a:t>
            </a:r>
            <a:r>
              <a:rPr lang="de-DE" dirty="0">
                <a:latin typeface="Times New Roman" panose="02020603050405020304" pitchFamily="18" charset="0"/>
              </a:rPr>
              <a:t> </a:t>
            </a:r>
            <a:r>
              <a:rPr lang="de-DE" dirty="0">
                <a:effectLst/>
                <a:latin typeface="Times New Roman" panose="02020603050405020304" pitchFamily="18" charset="0"/>
              </a:rPr>
              <a:t>der Patientenrechte</a:t>
            </a:r>
            <a:br>
              <a:rPr lang="de-DE" dirty="0"/>
            </a:br>
            <a:r>
              <a:rPr lang="de-DE" dirty="0">
                <a:effectLst/>
                <a:latin typeface="+mj-lt"/>
              </a:rPr>
              <a:t>in Deutschland</a:t>
            </a:r>
            <a:r>
              <a:rPr lang="de-DE" dirty="0">
                <a:latin typeface="+mj-lt"/>
              </a:rPr>
              <a:t>, </a:t>
            </a:r>
            <a:r>
              <a:rPr lang="de-DE" dirty="0">
                <a:effectLst/>
                <a:latin typeface="+mj-lt"/>
              </a:rPr>
              <a:t>Rechtswissenschaftliches Gutachten im Auftrag des Sozialverband Deutschland e. V. 31. Dezember 2021, S. 38)</a:t>
            </a:r>
            <a:endParaRPr lang="de-DE" dirty="0">
              <a:latin typeface="+mj-lt"/>
            </a:endParaRPr>
          </a:p>
          <a:p>
            <a:r>
              <a:rPr lang="de-DE" dirty="0">
                <a:latin typeface="+mj-lt"/>
              </a:rPr>
              <a:t>Vorschlag:	</a:t>
            </a:r>
            <a:r>
              <a:rPr lang="de-DE" dirty="0">
                <a:effectLst/>
                <a:latin typeface="+mj-lt"/>
              </a:rPr>
              <a:t>Der Behandelnde hat die Vollständigkeit der von ihm erstellten Abschriften</a:t>
            </a:r>
            <a:br>
              <a:rPr lang="de-DE" dirty="0">
                <a:latin typeface="+mj-lt"/>
              </a:rPr>
            </a:br>
            <a:r>
              <a:rPr lang="de-DE" dirty="0">
                <a:latin typeface="+mj-lt"/>
              </a:rPr>
              <a:t>		</a:t>
            </a:r>
            <a:r>
              <a:rPr lang="de-DE" dirty="0">
                <a:effectLst/>
                <a:latin typeface="+mj-lt"/>
              </a:rPr>
              <a:t>schriftlich zu bestätigen. (§ 630 g Abs.2 S.3 BGB neu)</a:t>
            </a:r>
          </a:p>
          <a:p>
            <a:r>
              <a:rPr lang="de-DE" dirty="0">
                <a:latin typeface="+mj-lt"/>
              </a:rPr>
              <a:t>dafür auch Prütting/Friedrich, </a:t>
            </a:r>
            <a:r>
              <a:rPr lang="de-DE" dirty="0" err="1">
                <a:latin typeface="+mj-lt"/>
              </a:rPr>
              <a:t>MedR</a:t>
            </a:r>
            <a:r>
              <a:rPr lang="de-DE" dirty="0">
                <a:latin typeface="+mj-lt"/>
              </a:rPr>
              <a:t> 2021, 523 (529)</a:t>
            </a:r>
          </a:p>
        </p:txBody>
      </p:sp>
    </p:spTree>
    <p:extLst>
      <p:ext uri="{BB962C8B-B14F-4D97-AF65-F5344CB8AC3E}">
        <p14:creationId xmlns:p14="http://schemas.microsoft.com/office/powerpoint/2010/main" val="18263166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F512EA4-9F7A-481D-4583-3C0DA771C00E}"/>
              </a:ext>
            </a:extLst>
          </p:cNvPr>
          <p:cNvSpPr>
            <a:spLocks noGrp="1"/>
          </p:cNvSpPr>
          <p:nvPr>
            <p:ph type="title"/>
          </p:nvPr>
        </p:nvSpPr>
        <p:spPr/>
        <p:txBody>
          <a:bodyPr/>
          <a:lstStyle/>
          <a:p>
            <a:r>
              <a:rPr lang="de-DE" dirty="0"/>
              <a:t>Reformbedarf der Einsichtsrechte</a:t>
            </a:r>
          </a:p>
        </p:txBody>
      </p:sp>
      <p:sp>
        <p:nvSpPr>
          <p:cNvPr id="3" name="Textplatzhalter 2">
            <a:extLst>
              <a:ext uri="{FF2B5EF4-FFF2-40B4-BE49-F238E27FC236}">
                <a16:creationId xmlns:a16="http://schemas.microsoft.com/office/drawing/2014/main" id="{7C78B0A9-8AF4-FA3F-8489-FEDCB350AD46}"/>
              </a:ext>
            </a:extLst>
          </p:cNvPr>
          <p:cNvSpPr>
            <a:spLocks noGrp="1"/>
          </p:cNvSpPr>
          <p:nvPr>
            <p:ph type="body" sz="half" idx="2"/>
          </p:nvPr>
        </p:nvSpPr>
        <p:spPr>
          <a:xfrm>
            <a:off x="1104899" y="1600200"/>
            <a:ext cx="9980681" cy="4572000"/>
          </a:xfrm>
        </p:spPr>
        <p:txBody>
          <a:bodyPr/>
          <a:lstStyle/>
          <a:p>
            <a:r>
              <a:rPr lang="de-DE" dirty="0">
                <a:latin typeface="+mj-lt"/>
              </a:rPr>
              <a:t>Vorschlag AOK-BV (Vorschläge der AOK-Gemeinschaft zur Stärkung der Patientenrechte, 2021)</a:t>
            </a:r>
          </a:p>
          <a:p>
            <a:endParaRPr lang="de-DE" dirty="0">
              <a:latin typeface="+mj-lt"/>
            </a:endParaRPr>
          </a:p>
          <a:p>
            <a:r>
              <a:rPr lang="de-DE" dirty="0">
                <a:effectLst/>
                <a:latin typeface="+mj-lt"/>
              </a:rPr>
              <a:t>	§ 630g BGB (neu)</a:t>
            </a:r>
          </a:p>
          <a:p>
            <a:br>
              <a:rPr lang="de-DE" dirty="0">
                <a:latin typeface="+mj-lt"/>
              </a:rPr>
            </a:br>
            <a:r>
              <a:rPr lang="de-DE" dirty="0">
                <a:effectLst/>
                <a:latin typeface="+mj-lt"/>
              </a:rPr>
              <a:t>1. 	Dem Patienten ist auf Verlangen unverzüglich Einsicht in die vollständige, ihn betreffende 	Patientenakte zu gewähren, soweit der Einsichtnahme nicht erhebliche, therapeutische 	Gründe oder sonstige erhebliche Rechte Dritter entgegenstehen. </a:t>
            </a:r>
            <a:r>
              <a:rPr lang="de-DE" dirty="0">
                <a:solidFill>
                  <a:srgbClr val="FF0000"/>
                </a:solidFill>
                <a:effectLst/>
                <a:latin typeface="+mj-lt"/>
              </a:rPr>
              <a:t>Bei berechtigten 	Patienteninteressen erstreckt sich das Einsichtsrecht auch auf weitere Unterlagen, 	hinsichtlich derer ein Zusammenhang mit der Behandlung des Patienten besteht oder 	bestehen kann.</a:t>
            </a:r>
            <a:r>
              <a:rPr lang="de-DE" dirty="0">
                <a:effectLst/>
                <a:latin typeface="+mj-lt"/>
              </a:rPr>
              <a:t> Die Ablehnung der Einsichtnahme ist zu begründen. § 811 ist 	entsprechend anzuwenden.</a:t>
            </a:r>
          </a:p>
          <a:p>
            <a:r>
              <a:rPr lang="de-DE" dirty="0">
                <a:latin typeface="+mj-lt"/>
              </a:rPr>
              <a:t>2.	</a:t>
            </a:r>
            <a:r>
              <a:rPr lang="de-DE" dirty="0">
                <a:effectLst/>
                <a:latin typeface="+mj-lt"/>
              </a:rPr>
              <a:t>Der Patient kann auch elektronische Abschriften der Patientenakte verlangen. </a:t>
            </a:r>
            <a:r>
              <a:rPr lang="de-DE" dirty="0">
                <a:solidFill>
                  <a:srgbClr val="FF0000"/>
                </a:solidFill>
                <a:effectLst/>
                <a:latin typeface="+mj-lt"/>
              </a:rPr>
              <a:t>Der 	Behandelnde stellt dem Patienten eine Kopie der vollständigen Patientenakte kostenlos 	zur Verfügung.</a:t>
            </a:r>
            <a:endParaRPr lang="de-DE" dirty="0">
              <a:solidFill>
                <a:srgbClr val="FF0000"/>
              </a:solidFill>
              <a:latin typeface="+mj-lt"/>
            </a:endParaRPr>
          </a:p>
        </p:txBody>
      </p:sp>
    </p:spTree>
    <p:extLst>
      <p:ext uri="{BB962C8B-B14F-4D97-AF65-F5344CB8AC3E}">
        <p14:creationId xmlns:p14="http://schemas.microsoft.com/office/powerpoint/2010/main" val="35507788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807FC0-5745-D8FE-44FE-10F25EB41325}"/>
              </a:ext>
            </a:extLst>
          </p:cNvPr>
          <p:cNvSpPr>
            <a:spLocks noGrp="1"/>
          </p:cNvSpPr>
          <p:nvPr>
            <p:ph type="title"/>
          </p:nvPr>
        </p:nvSpPr>
        <p:spPr/>
        <p:txBody>
          <a:bodyPr/>
          <a:lstStyle/>
          <a:p>
            <a:r>
              <a:rPr lang="de-DE" dirty="0"/>
              <a:t>Reformbedarf der Einsichtsrechte</a:t>
            </a:r>
          </a:p>
        </p:txBody>
      </p:sp>
      <p:sp>
        <p:nvSpPr>
          <p:cNvPr id="3" name="Textplatzhalter 2">
            <a:extLst>
              <a:ext uri="{FF2B5EF4-FFF2-40B4-BE49-F238E27FC236}">
                <a16:creationId xmlns:a16="http://schemas.microsoft.com/office/drawing/2014/main" id="{AAD582D0-00BE-2224-3356-85A9ACDD7B14}"/>
              </a:ext>
            </a:extLst>
          </p:cNvPr>
          <p:cNvSpPr>
            <a:spLocks noGrp="1"/>
          </p:cNvSpPr>
          <p:nvPr>
            <p:ph type="body" sz="half" idx="2"/>
          </p:nvPr>
        </p:nvSpPr>
        <p:spPr>
          <a:xfrm>
            <a:off x="1104900" y="1600200"/>
            <a:ext cx="9980682" cy="4572000"/>
          </a:xfrm>
        </p:spPr>
        <p:txBody>
          <a:bodyPr/>
          <a:lstStyle/>
          <a:p>
            <a:pPr marL="342900" indent="-342900">
              <a:buAutoNum type="arabicPeriod" startAt="3"/>
            </a:pPr>
            <a:r>
              <a:rPr lang="de-DE" dirty="0">
                <a:effectLst/>
                <a:latin typeface="+mj-lt"/>
              </a:rPr>
              <a:t>         Im Fall des Todes des Patienten stehen die Rechte des Patienten </a:t>
            </a:r>
            <a:r>
              <a:rPr lang="de-DE" dirty="0">
                <a:latin typeface="+mj-lt"/>
              </a:rPr>
              <a:t>a</a:t>
            </a:r>
            <a:r>
              <a:rPr lang="de-DE" dirty="0">
                <a:effectLst/>
                <a:latin typeface="+mj-lt"/>
              </a:rPr>
              <a:t>us den Absätzen 1 und 2 	zur Wahrnehmung der vermögensrechtlichen Interessen seinen Erben zu. Gleiches gilt 	für die nächsten Angehörigen des Patienten, soweit sie immaterielle Interessen</a:t>
            </a:r>
            <a:br>
              <a:rPr lang="de-DE" dirty="0">
                <a:latin typeface="+mj-lt"/>
              </a:rPr>
            </a:br>
            <a:r>
              <a:rPr lang="de-DE" dirty="0">
                <a:latin typeface="+mj-lt"/>
              </a:rPr>
              <a:t>	</a:t>
            </a:r>
            <a:r>
              <a:rPr lang="de-DE" dirty="0">
                <a:effectLst/>
                <a:latin typeface="+mj-lt"/>
              </a:rPr>
              <a:t>geltend machen. </a:t>
            </a:r>
            <a:r>
              <a:rPr lang="de-DE" dirty="0">
                <a:solidFill>
                  <a:srgbClr val="FF0000"/>
                </a:solidFill>
                <a:effectLst/>
                <a:latin typeface="+mj-lt"/>
              </a:rPr>
              <a:t>Ergibt sich bei der Krankenkasse der Verdacht eines Behandlungsfehlers, 	Medizinproduktefehlers oder Pflegefehlers, geht das Einsichtsrecht als Nebenrecht des § 	116 SGB X über. Das Interesse des Verstorbenen an der Aufklärung eines möglichen 	Fehlers wird vermutet. </a:t>
            </a:r>
            <a:r>
              <a:rPr lang="de-DE" dirty="0">
                <a:effectLst/>
                <a:latin typeface="+mj-lt"/>
              </a:rPr>
              <a:t>Die Rechte sind ausgeschlossen, soweit der Einsichtnahme der 	ausdrückliche oder mutmaßliche Wille des Patienten entgegensteht.</a:t>
            </a:r>
          </a:p>
          <a:p>
            <a:r>
              <a:rPr lang="de-DE" dirty="0">
                <a:effectLst/>
                <a:latin typeface="+mj-lt"/>
              </a:rPr>
              <a:t>4.	</a:t>
            </a:r>
            <a:r>
              <a:rPr lang="de-DE" dirty="0">
                <a:solidFill>
                  <a:srgbClr val="FF0000"/>
                </a:solidFill>
                <a:effectLst/>
                <a:latin typeface="+mj-lt"/>
              </a:rPr>
              <a:t>Bei unberechtigter vollständiger oder teilweiser Ablehnung der Einsichtnahme oder 	Vorlage einer unvollständigen Patientenakte beginnt der Lauf der Verjährungsfrist 	frühestens ab dem Zeitpunkt, in dem die Einsichtnahme in die vollständige Akte gewährt</a:t>
            </a:r>
            <a:br>
              <a:rPr lang="de-DE" dirty="0">
                <a:solidFill>
                  <a:srgbClr val="FF0000"/>
                </a:solidFill>
                <a:latin typeface="+mj-lt"/>
              </a:rPr>
            </a:br>
            <a:r>
              <a:rPr lang="de-DE" dirty="0">
                <a:solidFill>
                  <a:srgbClr val="FF0000"/>
                </a:solidFill>
                <a:latin typeface="+mj-lt"/>
              </a:rPr>
              <a:t>	</a:t>
            </a:r>
            <a:r>
              <a:rPr lang="de-DE" dirty="0">
                <a:solidFill>
                  <a:srgbClr val="FF0000"/>
                </a:solidFill>
                <a:effectLst/>
                <a:latin typeface="+mj-lt"/>
              </a:rPr>
              <a:t>wurde.</a:t>
            </a:r>
            <a:endParaRPr lang="de-DE" dirty="0">
              <a:solidFill>
                <a:srgbClr val="FF0000"/>
              </a:solidFill>
              <a:latin typeface="+mj-lt"/>
            </a:endParaRPr>
          </a:p>
        </p:txBody>
      </p:sp>
    </p:spTree>
    <p:extLst>
      <p:ext uri="{BB962C8B-B14F-4D97-AF65-F5344CB8AC3E}">
        <p14:creationId xmlns:p14="http://schemas.microsoft.com/office/powerpoint/2010/main" val="3323462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F68D533-9A83-067D-4B4D-09B0F3170D28}"/>
              </a:ext>
            </a:extLst>
          </p:cNvPr>
          <p:cNvSpPr>
            <a:spLocks noGrp="1"/>
          </p:cNvSpPr>
          <p:nvPr>
            <p:ph type="title"/>
          </p:nvPr>
        </p:nvSpPr>
        <p:spPr/>
        <p:txBody>
          <a:bodyPr/>
          <a:lstStyle/>
          <a:p>
            <a:r>
              <a:rPr lang="de-DE" dirty="0"/>
              <a:t>Abschließende Fragen</a:t>
            </a:r>
          </a:p>
        </p:txBody>
      </p:sp>
      <p:sp>
        <p:nvSpPr>
          <p:cNvPr id="3" name="Textplatzhalter 2">
            <a:extLst>
              <a:ext uri="{FF2B5EF4-FFF2-40B4-BE49-F238E27FC236}">
                <a16:creationId xmlns:a16="http://schemas.microsoft.com/office/drawing/2014/main" id="{D3E8562D-FACE-3064-EEB6-D961157A358E}"/>
              </a:ext>
            </a:extLst>
          </p:cNvPr>
          <p:cNvSpPr>
            <a:spLocks noGrp="1"/>
          </p:cNvSpPr>
          <p:nvPr>
            <p:ph type="body" sz="half" idx="2"/>
          </p:nvPr>
        </p:nvSpPr>
        <p:spPr>
          <a:xfrm>
            <a:off x="1104901" y="1600200"/>
            <a:ext cx="9980681" cy="4572000"/>
          </a:xfrm>
        </p:spPr>
        <p:txBody>
          <a:bodyPr>
            <a:normAutofit lnSpcReduction="10000"/>
          </a:bodyPr>
          <a:lstStyle/>
          <a:p>
            <a:r>
              <a:rPr lang="de-DE" dirty="0">
                <a:latin typeface="+mj-lt"/>
              </a:rPr>
              <a:t>Erst einmal:</a:t>
            </a:r>
          </a:p>
          <a:p>
            <a:endParaRPr lang="de-DE" dirty="0">
              <a:latin typeface="+mj-lt"/>
            </a:endParaRPr>
          </a:p>
          <a:p>
            <a:endParaRPr lang="de-DE" dirty="0">
              <a:latin typeface="+mj-lt"/>
            </a:endParaRPr>
          </a:p>
          <a:p>
            <a:endParaRPr lang="de-DE" dirty="0">
              <a:latin typeface="+mj-lt"/>
            </a:endParaRPr>
          </a:p>
          <a:p>
            <a:pPr algn="ctr"/>
            <a:r>
              <a:rPr lang="de-DE" sz="2600" dirty="0">
                <a:latin typeface="+mj-lt"/>
              </a:rPr>
              <a:t>Vielen Dank für Ihre Aufmerksamkeit</a:t>
            </a:r>
          </a:p>
          <a:p>
            <a:endParaRPr lang="de-DE" dirty="0">
              <a:latin typeface="+mj-lt"/>
            </a:endParaRPr>
          </a:p>
          <a:p>
            <a:endParaRPr lang="de-DE" dirty="0">
              <a:latin typeface="+mj-lt"/>
            </a:endParaRPr>
          </a:p>
          <a:p>
            <a:r>
              <a:rPr lang="de-DE" dirty="0">
                <a:latin typeface="+mj-lt"/>
              </a:rPr>
              <a:t>Abschließende Fragen:</a:t>
            </a:r>
          </a:p>
          <a:p>
            <a:pPr marL="285750" indent="-285750">
              <a:buFont typeface="Arial" panose="020B0604020202020204" pitchFamily="34" charset="0"/>
              <a:buChar char="•"/>
            </a:pPr>
            <a:r>
              <a:rPr lang="de-DE" dirty="0">
                <a:latin typeface="+mj-lt"/>
              </a:rPr>
              <a:t>Wie wirken Sie derzeit schon auf die Kostenfreiheit des Einsichtsrecht in die Unterlagen hin?</a:t>
            </a:r>
          </a:p>
          <a:p>
            <a:pPr marL="285750" indent="-285750">
              <a:buFont typeface="Arial" panose="020B0604020202020204" pitchFamily="34" charset="0"/>
              <a:buChar char="•"/>
            </a:pPr>
            <a:r>
              <a:rPr lang="de-DE" dirty="0">
                <a:latin typeface="+mj-lt"/>
              </a:rPr>
              <a:t>Wird die Verpflichtung zur Bestätigung der Vollständigkeit und Richtigkeit, mit Anspruch auf Abgabe einer eidesstattlichen Versicherung, als notwendig und rechtlich machbar angesehen ?</a:t>
            </a:r>
          </a:p>
          <a:p>
            <a:pPr marL="285750" indent="-285750">
              <a:buFont typeface="Arial" panose="020B0604020202020204" pitchFamily="34" charset="0"/>
              <a:buChar char="•"/>
            </a:pPr>
            <a:r>
              <a:rPr lang="de-DE" dirty="0">
                <a:latin typeface="+mj-lt"/>
              </a:rPr>
              <a:t>Was soll zum Einsichtsrecht dazugehören? (Hygienepläne, Dienstpläne etc.)</a:t>
            </a:r>
          </a:p>
          <a:p>
            <a:pPr marL="285750" indent="-285750">
              <a:buFont typeface="Arial" panose="020B0604020202020204" pitchFamily="34" charset="0"/>
              <a:buChar char="•"/>
            </a:pPr>
            <a:endParaRPr lang="de-DE" dirty="0"/>
          </a:p>
        </p:txBody>
      </p:sp>
    </p:spTree>
    <p:extLst>
      <p:ext uri="{BB962C8B-B14F-4D97-AF65-F5344CB8AC3E}">
        <p14:creationId xmlns:p14="http://schemas.microsoft.com/office/powerpoint/2010/main" val="286405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kademische Literatur 16 x 9">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_50521017_TF03431380_Win32" id="{6CF0BF76-3F5C-4EB2-B8DC-37C58A846B1D}" vid="{E6F3DF9A-7EF5-411B-ADEE-EC9CE9EE11F2}"/>
    </a:ext>
  </a:extLst>
</a:theme>
</file>

<file path=ppt/theme/theme2.xml><?xml version="1.0" encoding="utf-8"?>
<a:theme xmlns:a="http://schemas.openxmlformats.org/drawingml/2006/main" name="Office-Design">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Design">
  <a:themeElements>
    <a:clrScheme name="Academic Literature">
      <a:dk1>
        <a:srgbClr val="514843"/>
      </a:dk1>
      <a:lt1>
        <a:srgbClr val="FFFFFF"/>
      </a:lt1>
      <a:dk2>
        <a:srgbClr val="000000"/>
      </a:dk2>
      <a:lt2>
        <a:srgbClr val="FFFFF3"/>
      </a:lt2>
      <a:accent1>
        <a:srgbClr val="514843"/>
      </a:accent1>
      <a:accent2>
        <a:srgbClr val="6D7D66"/>
      </a:accent2>
      <a:accent3>
        <a:srgbClr val="525A6A"/>
      </a:accent3>
      <a:accent4>
        <a:srgbClr val="827266"/>
      </a:accent4>
      <a:accent5>
        <a:srgbClr val="AE9A7E"/>
      </a:accent5>
      <a:accent6>
        <a:srgbClr val="A8A39E"/>
      </a:accent6>
      <a:hlink>
        <a:srgbClr val="59704F"/>
      </a:hlink>
      <a:folHlink>
        <a:srgbClr val="A8A39E"/>
      </a:folHlink>
    </a:clrScheme>
    <a:fontScheme name="Plantagenet Cherokee-Euphemia">
      <a:majorFont>
        <a:latin typeface="Plantagenet Cherokee"/>
        <a:ea typeface=""/>
        <a:cs typeface=""/>
      </a:majorFont>
      <a:minorFont>
        <a:latin typeface="Euphemia"/>
        <a:ea typeface=""/>
        <a:cs typeface=""/>
      </a:minorFont>
    </a:fontScheme>
    <a:fmtScheme name="AcademicLiterature">
      <a:fillStyleLst>
        <a:solidFill>
          <a:schemeClr val="phClr"/>
        </a:solidFill>
        <a:gradFill rotWithShape="1">
          <a:gsLst>
            <a:gs pos="0">
              <a:schemeClr val="phClr">
                <a:tint val="58000"/>
                <a:satMod val="300000"/>
              </a:schemeClr>
            </a:gs>
            <a:gs pos="100000">
              <a:schemeClr val="phClr">
                <a:tint val="68000"/>
                <a:satMod val="300000"/>
              </a:schemeClr>
            </a:gs>
          </a:gsLst>
          <a:path path="rect">
            <a:fillToRect l="50000" t="50000" r="50000" b="50000"/>
          </a:path>
        </a:gradFill>
        <a:gradFill rotWithShape="1">
          <a:gsLst>
            <a:gs pos="0">
              <a:schemeClr val="phClr">
                <a:shade val="100000"/>
                <a:satMod val="137000"/>
              </a:schemeClr>
            </a:gs>
            <a:gs pos="71000">
              <a:schemeClr val="phClr">
                <a:shade val="98000"/>
                <a:satMod val="137000"/>
              </a:schemeClr>
            </a:gs>
            <a:gs pos="100000">
              <a:schemeClr val="phClr">
                <a:shade val="75000"/>
                <a:satMod val="137000"/>
              </a:schemeClr>
            </a:gs>
          </a:gsLst>
          <a:path path="rect">
            <a:fillToRect l="50000" t="50000" r="50000" b="50000"/>
          </a:path>
        </a:gradFill>
      </a:fillStyleLst>
      <a:lnStyleLst>
        <a:ln w="6350" cap="rnd" cmpd="sng" algn="ctr">
          <a:solidFill>
            <a:schemeClr val="phClr">
              <a:shade val="95000"/>
              <a:satMod val="105000"/>
            </a:schemeClr>
          </a:solidFill>
          <a:prstDash val="solid"/>
        </a:ln>
        <a:ln w="48000" cap="flat" cmpd="thickThin" algn="ctr">
          <a:solidFill>
            <a:schemeClr val="phClr"/>
          </a:solidFill>
          <a:prstDash val="solid"/>
        </a:ln>
        <a:ln w="48500" cap="flat" cmpd="thickThin" algn="ctr">
          <a:solidFill>
            <a:schemeClr val="phClr"/>
          </a:solidFill>
          <a:prstDash val="solid"/>
        </a:ln>
      </a:lnStyleLst>
      <a:effectStyleLst>
        <a:effectStyle>
          <a:effectLst>
            <a:outerShdw blurRad="45000" dist="25000" dir="5400000" rotWithShape="0">
              <a:srgbClr val="000000">
                <a:alpha val="38000"/>
              </a:srgbClr>
            </a:outerShdw>
          </a:effectLst>
        </a:effectStyle>
        <a:effectStyle>
          <a:effectLst>
            <a:outerShdw blurRad="39000" dist="25400" dir="5400000" rotWithShape="0">
              <a:srgbClr val="000000">
                <a:alpha val="38000"/>
              </a:srgbClr>
            </a:outerShdw>
          </a:effectLst>
        </a:effectStyle>
        <a:effectStyle>
          <a:effectLst>
            <a:outerShdw blurRad="39000" dist="25400" dir="5400000" rotWithShape="0">
              <a:srgbClr val="000000">
                <a:alpha val="38000"/>
              </a:srgbClr>
            </a:outerShdw>
          </a:effectLst>
          <a:scene3d>
            <a:camera prst="orthographicFront">
              <a:rot lat="0" lon="0" rev="0"/>
            </a:camera>
            <a:lightRig rig="threePt" dir="t">
              <a:rot lat="0" lon="0" rev="1800000"/>
            </a:lightRig>
          </a:scene3d>
          <a:sp3d prstMaterial="matte">
            <a:bevelT h="20000"/>
          </a:sp3d>
        </a:effectStyle>
      </a:effectStyleLst>
      <a:bgFillStyleLst>
        <a:solidFill>
          <a:schemeClr val="phClr"/>
        </a:solidFill>
        <a:gradFill rotWithShape="1">
          <a:gsLst>
            <a:gs pos="0">
              <a:schemeClr val="phClr">
                <a:tint val="80000"/>
                <a:satMod val="300000"/>
              </a:schemeClr>
            </a:gs>
            <a:gs pos="100000">
              <a:schemeClr val="phClr">
                <a:shade val="90000"/>
                <a:alpha val="80000"/>
                <a:satMod val="200000"/>
              </a:schemeClr>
            </a:gs>
          </a:gsLst>
          <a:path path="rect">
            <a:fillToRect l="20000" t="20000" r="20000" b="20000"/>
          </a:path>
        </a:gradFill>
        <a:gradFill rotWithShape="1">
          <a:gsLst>
            <a:gs pos="0">
              <a:schemeClr val="phClr">
                <a:tint val="80000"/>
                <a:satMod val="300000"/>
              </a:schemeClr>
            </a:gs>
            <a:gs pos="100000">
              <a:schemeClr val="phClr">
                <a:shade val="90000"/>
                <a:alpha val="80000"/>
                <a:satMod val="200000"/>
              </a:schemeClr>
            </a:gs>
          </a:gsLst>
          <a:path path="rect">
            <a:fillToRect l="5000" t="5000" r="5000" b="5000"/>
          </a:path>
        </a:gradFill>
      </a:bgFillStyleLst>
    </a:fmtScheme>
  </a:themeElements>
  <a:objectDefaults>
    <a:lnDef>
      <a:spPr>
        <a:ln>
          <a:solidFill>
            <a:schemeClr val="accent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APDescription xmlns="4873beb7-5857-4685-be1f-d57550cc96cc" xsi:nil="true"/>
    <AssetExpire xmlns="4873beb7-5857-4685-be1f-d57550cc96cc">2029-01-01T08:00:00+00:00</AssetExpire>
    <CampaignTagsTaxHTField0 xmlns="4873beb7-5857-4685-be1f-d57550cc96cc">
      <Terms xmlns="http://schemas.microsoft.com/office/infopath/2007/PartnerControls"/>
    </CampaignTagsTaxHTField0>
    <IntlLangReviewDate xmlns="4873beb7-5857-4685-be1f-d57550cc96cc" xsi:nil="true"/>
    <TPFriendlyName xmlns="4873beb7-5857-4685-be1f-d57550cc96cc" xsi:nil="true"/>
    <IntlLangReview xmlns="4873beb7-5857-4685-be1f-d57550cc96cc">false</IntlLangReview>
    <LocLastLocAttemptVersionLookup xmlns="4873beb7-5857-4685-be1f-d57550cc96cc">855024</LocLastLocAttemptVersionLookup>
    <PolicheckWords xmlns="4873beb7-5857-4685-be1f-d57550cc96cc" xsi:nil="true"/>
    <SubmitterId xmlns="4873beb7-5857-4685-be1f-d57550cc96cc" xsi:nil="true"/>
    <AcquiredFrom xmlns="4873beb7-5857-4685-be1f-d57550cc96cc">Internal MS</AcquiredFrom>
    <EditorialStatus xmlns="4873beb7-5857-4685-be1f-d57550cc96cc">Complete</EditorialStatus>
    <Markets xmlns="4873beb7-5857-4685-be1f-d57550cc96cc"/>
    <OriginAsset xmlns="4873beb7-5857-4685-be1f-d57550cc96cc" xsi:nil="true"/>
    <AssetStart xmlns="4873beb7-5857-4685-be1f-d57550cc96cc">2012-08-31T08:50:00+00:00</AssetStart>
    <FriendlyTitle xmlns="4873beb7-5857-4685-be1f-d57550cc96cc" xsi:nil="true"/>
    <MarketSpecific xmlns="4873beb7-5857-4685-be1f-d57550cc96cc">false</MarketSpecific>
    <TPNamespace xmlns="4873beb7-5857-4685-be1f-d57550cc96cc" xsi:nil="true"/>
    <PublishStatusLookup xmlns="4873beb7-5857-4685-be1f-d57550cc96cc">
      <Value>1616423</Value>
    </PublishStatusLookup>
    <APAuthor xmlns="4873beb7-5857-4685-be1f-d57550cc96cc">
      <UserInfo>
        <DisplayName>REDMOND\kristaa</DisplayName>
        <AccountId>136</AccountId>
        <AccountType/>
      </UserInfo>
    </APAuthor>
    <TPCommandLine xmlns="4873beb7-5857-4685-be1f-d57550cc96cc" xsi:nil="true"/>
    <IntlLangReviewer xmlns="4873beb7-5857-4685-be1f-d57550cc96cc" xsi:nil="true"/>
    <OpenTemplate xmlns="4873beb7-5857-4685-be1f-d57550cc96cc">true</OpenTemplate>
    <CSXSubmissionDate xmlns="4873beb7-5857-4685-be1f-d57550cc96cc" xsi:nil="true"/>
    <TaxCatchAll xmlns="4873beb7-5857-4685-be1f-d57550cc96cc"/>
    <Manager xmlns="4873beb7-5857-4685-be1f-d57550cc96cc" xsi:nil="true"/>
    <NumericId xmlns="4873beb7-5857-4685-be1f-d57550cc96cc" xsi:nil="true"/>
    <ParentAssetId xmlns="4873beb7-5857-4685-be1f-d57550cc96cc" xsi:nil="true"/>
    <OriginalSourceMarket xmlns="4873beb7-5857-4685-be1f-d57550cc96cc" xsi:nil="true"/>
    <ApprovalStatus xmlns="4873beb7-5857-4685-be1f-d57550cc96cc">InProgress</ApprovalStatus>
    <TPComponent xmlns="4873beb7-5857-4685-be1f-d57550cc96cc" xsi:nil="true"/>
    <EditorialTags xmlns="4873beb7-5857-4685-be1f-d57550cc96cc" xsi:nil="true"/>
    <TPExecutable xmlns="4873beb7-5857-4685-be1f-d57550cc96cc" xsi:nil="true"/>
    <TPLaunchHelpLink xmlns="4873beb7-5857-4685-be1f-d57550cc96cc" xsi:nil="true"/>
    <LocComments xmlns="4873beb7-5857-4685-be1f-d57550cc96cc" xsi:nil="true"/>
    <LocRecommendedHandoff xmlns="4873beb7-5857-4685-be1f-d57550cc96cc" xsi:nil="true"/>
    <SourceTitle xmlns="4873beb7-5857-4685-be1f-d57550cc96cc" xsi:nil="true"/>
    <CSXUpdate xmlns="4873beb7-5857-4685-be1f-d57550cc96cc">false</CSXUpdate>
    <IntlLocPriority xmlns="4873beb7-5857-4685-be1f-d57550cc96cc" xsi:nil="true"/>
    <UAProjectedTotalWords xmlns="4873beb7-5857-4685-be1f-d57550cc96cc" xsi:nil="true"/>
    <AssetType xmlns="4873beb7-5857-4685-be1f-d57550cc96cc">TP</AssetType>
    <MachineTranslated xmlns="4873beb7-5857-4685-be1f-d57550cc96cc">false</MachineTranslated>
    <OutputCachingOn xmlns="4873beb7-5857-4685-be1f-d57550cc96cc">false</OutputCachingOn>
    <TemplateStatus xmlns="4873beb7-5857-4685-be1f-d57550cc96cc">Complete</TemplateStatus>
    <IsSearchable xmlns="4873beb7-5857-4685-be1f-d57550cc96cc">true</IsSearchable>
    <ContentItem xmlns="4873beb7-5857-4685-be1f-d57550cc96cc" xsi:nil="true"/>
    <HandoffToMSDN xmlns="4873beb7-5857-4685-be1f-d57550cc96cc" xsi:nil="true"/>
    <ShowIn xmlns="4873beb7-5857-4685-be1f-d57550cc96cc">Show everywhere</ShowIn>
    <ThumbnailAssetId xmlns="4873beb7-5857-4685-be1f-d57550cc96cc" xsi:nil="true"/>
    <UALocComments xmlns="4873beb7-5857-4685-be1f-d57550cc96cc" xsi:nil="true"/>
    <UALocRecommendation xmlns="4873beb7-5857-4685-be1f-d57550cc96cc">Localize</UALocRecommendation>
    <LastModifiedDateTime xmlns="4873beb7-5857-4685-be1f-d57550cc96cc" xsi:nil="true"/>
    <LegacyData xmlns="4873beb7-5857-4685-be1f-d57550cc96cc" xsi:nil="true"/>
    <LocManualTestRequired xmlns="4873beb7-5857-4685-be1f-d57550cc96cc">false</LocManualTestRequired>
    <LocMarketGroupTiers2 xmlns="4873beb7-5857-4685-be1f-d57550cc96cc" xsi:nil="true"/>
    <ClipArtFilename xmlns="4873beb7-5857-4685-be1f-d57550cc96cc" xsi:nil="true"/>
    <TPApplication xmlns="4873beb7-5857-4685-be1f-d57550cc96cc" xsi:nil="true"/>
    <CSXHash xmlns="4873beb7-5857-4685-be1f-d57550cc96cc" xsi:nil="true"/>
    <DirectSourceMarket xmlns="4873beb7-5857-4685-be1f-d57550cc96cc" xsi:nil="true"/>
    <PrimaryImageGen xmlns="4873beb7-5857-4685-be1f-d57550cc96cc">true</PrimaryImageGen>
    <PlannedPubDate xmlns="4873beb7-5857-4685-be1f-d57550cc96cc" xsi:nil="true"/>
    <CSXSubmissionMarket xmlns="4873beb7-5857-4685-be1f-d57550cc96cc" xsi:nil="true"/>
    <Downloads xmlns="4873beb7-5857-4685-be1f-d57550cc96cc">0</Downloads>
    <ArtSampleDocs xmlns="4873beb7-5857-4685-be1f-d57550cc96cc" xsi:nil="true"/>
    <TrustLevel xmlns="4873beb7-5857-4685-be1f-d57550cc96cc">1 Microsoft Managed Content</TrustLevel>
    <BlockPublish xmlns="4873beb7-5857-4685-be1f-d57550cc96cc">false</BlockPublish>
    <TPLaunchHelpLinkType xmlns="4873beb7-5857-4685-be1f-d57550cc96cc">Template</TPLaunchHelpLinkType>
    <LocalizationTagsTaxHTField0 xmlns="4873beb7-5857-4685-be1f-d57550cc96cc">
      <Terms xmlns="http://schemas.microsoft.com/office/infopath/2007/PartnerControls"/>
    </LocalizationTagsTaxHTField0>
    <BusinessGroup xmlns="4873beb7-5857-4685-be1f-d57550cc96cc" xsi:nil="true"/>
    <Providers xmlns="4873beb7-5857-4685-be1f-d57550cc96cc" xsi:nil="true"/>
    <TemplateTemplateType xmlns="4873beb7-5857-4685-be1f-d57550cc96cc">PowerPoint Presentation Template</TemplateTemplateType>
    <TimesCloned xmlns="4873beb7-5857-4685-be1f-d57550cc96cc" xsi:nil="true"/>
    <TPAppVersion xmlns="4873beb7-5857-4685-be1f-d57550cc96cc" xsi:nil="true"/>
    <VoteCount xmlns="4873beb7-5857-4685-be1f-d57550cc96cc" xsi:nil="true"/>
    <AverageRating xmlns="4873beb7-5857-4685-be1f-d57550cc96cc" xsi:nil="true"/>
    <FeatureTagsTaxHTField0 xmlns="4873beb7-5857-4685-be1f-d57550cc96cc">
      <Terms xmlns="http://schemas.microsoft.com/office/infopath/2007/PartnerControls"/>
    </FeatureTagsTaxHTField0>
    <Provider xmlns="4873beb7-5857-4685-be1f-d57550cc96cc" xsi:nil="true"/>
    <UACurrentWords xmlns="4873beb7-5857-4685-be1f-d57550cc96cc" xsi:nil="true"/>
    <AssetId xmlns="4873beb7-5857-4685-be1f-d57550cc96cc">TP103431361</AssetId>
    <TPClientViewer xmlns="4873beb7-5857-4685-be1f-d57550cc96cc" xsi:nil="true"/>
    <DSATActionTaken xmlns="4873beb7-5857-4685-be1f-d57550cc96cc" xsi:nil="true"/>
    <APEditor xmlns="4873beb7-5857-4685-be1f-d57550cc96cc">
      <UserInfo>
        <DisplayName/>
        <AccountId xsi:nil="true"/>
        <AccountType/>
      </UserInfo>
    </APEditor>
    <TPInstallLocation xmlns="4873beb7-5857-4685-be1f-d57550cc96cc" xsi:nil="true"/>
    <OOCacheId xmlns="4873beb7-5857-4685-be1f-d57550cc96cc" xsi:nil="true"/>
    <IsDeleted xmlns="4873beb7-5857-4685-be1f-d57550cc96cc">false</IsDeleted>
    <PublishTargets xmlns="4873beb7-5857-4685-be1f-d57550cc96cc">OfficeOnlineVNext</PublishTargets>
    <ApprovalLog xmlns="4873beb7-5857-4685-be1f-d57550cc96cc" xsi:nil="true"/>
    <BugNumber xmlns="4873beb7-5857-4685-be1f-d57550cc96cc" xsi:nil="true"/>
    <CrawlForDependencies xmlns="4873beb7-5857-4685-be1f-d57550cc96cc">false</CrawlForDependencies>
    <InternalTagsTaxHTField0 xmlns="4873beb7-5857-4685-be1f-d57550cc96cc">
      <Terms xmlns="http://schemas.microsoft.com/office/infopath/2007/PartnerControls"/>
    </InternalTagsTaxHTField0>
    <LastHandOff xmlns="4873beb7-5857-4685-be1f-d57550cc96cc" xsi:nil="true"/>
    <Milestone xmlns="4873beb7-5857-4685-be1f-d57550cc96cc" xsi:nil="true"/>
    <OriginalRelease xmlns="4873beb7-5857-4685-be1f-d57550cc96cc">15</OriginalRelease>
    <RecommendationsModifier xmlns="4873beb7-5857-4685-be1f-d57550cc96cc" xsi:nil="true"/>
    <ScenarioTagsTaxHTField0 xmlns="4873beb7-5857-4685-be1f-d57550cc96cc">
      <Terms xmlns="http://schemas.microsoft.com/office/infopath/2007/PartnerControls"/>
    </ScenarioTagsTaxHTField0>
    <UANotes xmlns="4873beb7-5857-4685-be1f-d57550cc96cc"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6EDDDB5EE6D98C44930B742096920B300400F5B6D36B3EF94B4E9A635CDF2A18F5B8" ma:contentTypeVersion="72" ma:contentTypeDescription="Create a new document." ma:contentTypeScope="" ma:versionID="a23e56308344d904b51738559c3d67c9">
  <xsd:schema xmlns:xsd="http://www.w3.org/2001/XMLSchema" xmlns:xs="http://www.w3.org/2001/XMLSchema" xmlns:p="http://schemas.microsoft.com/office/2006/metadata/properties" xmlns:ns2="4873beb7-5857-4685-be1f-d57550cc96cc" targetNamespace="http://schemas.microsoft.com/office/2006/metadata/properties" ma:root="true" ma:fieldsID="cd0908cc4600e77bf5da051303e00c8d" ns2:_="">
    <xsd:import namespace="4873beb7-5857-4685-be1f-d57550cc96cc"/>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873beb7-5857-4685-be1f-d57550cc96cc"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8:00:00Z" ma:format="DateTime"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1df42cc3-2301-4f11-a52a-6ead923c29ed}"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2FBD1B11-2ACE-4FDC-B5A3-635D4ADF6F1B}" ma:internalName="CSXSubmissionMarket" ma:readOnly="false" ma:showField="MarketName" ma:web="4873beb7-5857-4685-be1f-d57550cc96cc">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7fc0d542-15c6-4882-a8e3-13bca44403fb}"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9E343742-310B-4684-A24C-1D137CB4B230}" ma:internalName="InProjectListLookup" ma:readOnly="true" ma:showField="InProjectLis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1490b8a4-2706-41ec-b5e3-73176dccf34e}"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9E343742-310B-4684-A24C-1D137CB4B230}" ma:internalName="LastCompleteVersionLookup" ma:readOnly="true" ma:showField="LastComplete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9E343742-310B-4684-A24C-1D137CB4B230}" ma:internalName="LastPreviewErrorLookup" ma:readOnly="true" ma:showField="LastPreview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9E343742-310B-4684-A24C-1D137CB4B230}" ma:internalName="LastPreviewResultLookup" ma:readOnly="true" ma:showField="LastPreview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9E343742-310B-4684-A24C-1D137CB4B230}" ma:internalName="LastPreviewAttemptDateLookup" ma:readOnly="true" ma:showField="LastPreview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9E343742-310B-4684-A24C-1D137CB4B230}" ma:internalName="LastPreviewedByLookup" ma:readOnly="true" ma:showField="LastPreview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9E343742-310B-4684-A24C-1D137CB4B230}" ma:internalName="LastPreviewTimeLookup" ma:readOnly="true" ma:showField="LastPreview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9E343742-310B-4684-A24C-1D137CB4B230}" ma:internalName="LastPreviewVersionLookup" ma:readOnly="true" ma:showField="LastPreview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9E343742-310B-4684-A24C-1D137CB4B230}" ma:internalName="LastPublishErrorLookup" ma:readOnly="true" ma:showField="LastPublishError"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9E343742-310B-4684-A24C-1D137CB4B230}" ma:internalName="LastPublishResultLookup" ma:readOnly="true" ma:showField="LastPublishResult"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9E343742-310B-4684-A24C-1D137CB4B230}" ma:internalName="LastPublishAttemptDateLookup" ma:readOnly="true" ma:showField="LastPublishAttemptDat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9E343742-310B-4684-A24C-1D137CB4B230}" ma:internalName="LastPublishedByLookup" ma:readOnly="true" ma:showField="LastPublishedBy"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9E343742-310B-4684-A24C-1D137CB4B230}" ma:internalName="LastPublishTimeLookup" ma:readOnly="true" ma:showField="LastPublishTi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9E343742-310B-4684-A24C-1D137CB4B230}" ma:internalName="LastPublishVersionLookup" ma:readOnly="true" ma:showField="LastPublishVersion"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7DD1DCEC-E449-43D3-891F-7DC62F62AD21}" ma:internalName="LocLastLocAttemptVersionLookup" ma:readOnly="false" ma:showField="LastLocAttemptVersion" ma:web="4873beb7-5857-4685-be1f-d57550cc96cc">
      <xsd:simpleType>
        <xsd:restriction base="dms:Lookup"/>
      </xsd:simpleType>
    </xsd:element>
    <xsd:element name="LocLastLocAttemptVersionTypeLookup" ma:index="72" nillable="true" ma:displayName="Loc Last Loc Attempt Version Type" ma:default="" ma:list="{7DD1DCEC-E449-43D3-891F-7DC62F62AD21}" ma:internalName="LocLastLocAttemptVersionTypeLookup" ma:readOnly="true" ma:showField="LastLocAttemptVersionType" ma:web="4873beb7-5857-4685-be1f-d57550cc96cc">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7DD1DCEC-E449-43D3-891F-7DC62F62AD21}" ma:internalName="LocNewPublishedVersionLookup" ma:readOnly="true" ma:showField="NewPublishedVersion" ma:web="4873beb7-5857-4685-be1f-d57550cc96cc">
      <xsd:simpleType>
        <xsd:restriction base="dms:Lookup"/>
      </xsd:simpleType>
    </xsd:element>
    <xsd:element name="LocOverallHandbackStatusLookup" ma:index="76" nillable="true" ma:displayName="Loc Overall Handback Status" ma:default="" ma:list="{7DD1DCEC-E449-43D3-891F-7DC62F62AD21}" ma:internalName="LocOverallHandbackStatusLookup" ma:readOnly="true" ma:showField="OverallHandbackStatus" ma:web="4873beb7-5857-4685-be1f-d57550cc96cc">
      <xsd:simpleType>
        <xsd:restriction base="dms:Lookup"/>
      </xsd:simpleType>
    </xsd:element>
    <xsd:element name="LocOverallLocStatusLookup" ma:index="77" nillable="true" ma:displayName="Loc Overall Localize Status" ma:default="" ma:list="{7DD1DCEC-E449-43D3-891F-7DC62F62AD21}" ma:internalName="LocOverallLocStatusLookup" ma:readOnly="true" ma:showField="OverallLocStatus" ma:web="4873beb7-5857-4685-be1f-d57550cc96cc">
      <xsd:simpleType>
        <xsd:restriction base="dms:Lookup"/>
      </xsd:simpleType>
    </xsd:element>
    <xsd:element name="LocOverallPreviewStatusLookup" ma:index="78" nillable="true" ma:displayName="Loc Overall Preview Status" ma:default="" ma:list="{7DD1DCEC-E449-43D3-891F-7DC62F62AD21}" ma:internalName="LocOverallPreviewStatusLookup" ma:readOnly="true" ma:showField="OverallPreviewStatus" ma:web="4873beb7-5857-4685-be1f-d57550cc96cc">
      <xsd:simpleType>
        <xsd:restriction base="dms:Lookup"/>
      </xsd:simpleType>
    </xsd:element>
    <xsd:element name="LocOverallPublishStatusLookup" ma:index="79" nillable="true" ma:displayName="Loc Overall Publish Status" ma:default="" ma:list="{7DD1DCEC-E449-43D3-891F-7DC62F62AD21}" ma:internalName="LocOverallPublishStatusLookup" ma:readOnly="true" ma:showField="OverallPublishStatus" ma:web="4873beb7-5857-4685-be1f-d57550cc96cc">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7DD1DCEC-E449-43D3-891F-7DC62F62AD21}" ma:internalName="LocProcessedForHandoffsLookup" ma:readOnly="true" ma:showField="ProcessedForHandoffs" ma:web="4873beb7-5857-4685-be1f-d57550cc96cc">
      <xsd:simpleType>
        <xsd:restriction base="dms:Lookup"/>
      </xsd:simpleType>
    </xsd:element>
    <xsd:element name="LocProcessedForMarketsLookup" ma:index="82" nillable="true" ma:displayName="Loc Processed For Markets" ma:default="" ma:list="{7DD1DCEC-E449-43D3-891F-7DC62F62AD21}" ma:internalName="LocProcessedForMarketsLookup" ma:readOnly="true" ma:showField="ProcessedForMarkets" ma:web="4873beb7-5857-4685-be1f-d57550cc96cc">
      <xsd:simpleType>
        <xsd:restriction base="dms:Lookup"/>
      </xsd:simpleType>
    </xsd:element>
    <xsd:element name="LocPublishedDependentAssetsLookup" ma:index="83" nillable="true" ma:displayName="Loc Published Dependent Assets" ma:default="" ma:list="{7DD1DCEC-E449-43D3-891F-7DC62F62AD21}" ma:internalName="LocPublishedDependentAssetsLookup" ma:readOnly="true" ma:showField="PublishedDependentAssets" ma:web="4873beb7-5857-4685-be1f-d57550cc96cc">
      <xsd:simpleType>
        <xsd:restriction base="dms:Lookup"/>
      </xsd:simpleType>
    </xsd:element>
    <xsd:element name="LocPublishedLinkedAssetsLookup" ma:index="84" nillable="true" ma:displayName="Loc Published Linked Assets" ma:default="" ma:list="{7DD1DCEC-E449-43D3-891F-7DC62F62AD21}" ma:internalName="LocPublishedLinkedAssetsLookup" ma:readOnly="true" ma:showField="PublishedLinkedAssets" ma:web="4873beb7-5857-4685-be1f-d57550cc96cc">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00f02cb3-2c7c-424a-9c61-10e9b6878429}"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2FBD1B11-2ACE-4FDC-B5A3-635D4ADF6F1B}" ma:internalName="Markets" ma:readOnly="false" ma:showField="MarketName"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9E343742-310B-4684-A24C-1D137CB4B230}" ma:internalName="NumOfRatingsLookup" ma:readOnly="true" ma:showField="NumOfRating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9E343742-310B-4684-A24C-1D137CB4B230}" ma:internalName="PublishStatusLookup" ma:readOnly="false" ma:showField="PublishStatus"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93aef74d-6c78-4815-8310-51477dceeccc}"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530f955b-6704-4601-bd83-f81d87f1e440}" ma:internalName="TaxCatchAll" ma:showField="CatchAllData"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530f955b-6704-4601-bd83-f81d87f1e440}" ma:internalName="TaxCatchAllLabel" ma:readOnly="true" ma:showField="CatchAllDataLabel" ma:web="4873beb7-5857-4685-be1f-d57550cc96cc">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DDBB83-77C1-4099-A0AA-289882E745E2}">
  <ds:schemaRefs>
    <ds:schemaRef ds:uri="http://purl.org/dc/elements/1.1/"/>
    <ds:schemaRef ds:uri="http://schemas.microsoft.com/office/2006/metadata/properties"/>
    <ds:schemaRef ds:uri="4873beb7-5857-4685-be1f-d57550cc96cc"/>
    <ds:schemaRef ds:uri="http://schemas.openxmlformats.org/package/2006/metadata/core-properties"/>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2.xml><?xml version="1.0" encoding="utf-8"?>
<ds:datastoreItem xmlns:ds="http://schemas.openxmlformats.org/officeDocument/2006/customXml" ds:itemID="{561E720F-F05D-4536-9C34-0CFCED65D3B7}">
  <ds:schemaRefs>
    <ds:schemaRef ds:uri="http://schemas.microsoft.com/sharepoint/v3/contenttype/forms"/>
  </ds:schemaRefs>
</ds:datastoreItem>
</file>

<file path=customXml/itemProps3.xml><?xml version="1.0" encoding="utf-8"?>
<ds:datastoreItem xmlns:ds="http://schemas.openxmlformats.org/officeDocument/2006/customXml" ds:itemID="{28C8B9CA-0273-4370-889A-FC05DA5C2FA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873beb7-5857-4685-be1f-d57550cc96c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Akademische Präsentation, Nadelstreifen und Bänder-Design (Breitbild)</Template>
  <TotalTime>0</TotalTime>
  <Words>3784</Words>
  <Application>Microsoft Office PowerPoint</Application>
  <PresentationFormat>Breitbild</PresentationFormat>
  <Paragraphs>145</Paragraphs>
  <Slides>24</Slides>
  <Notes>4</Notes>
  <HiddenSlides>0</HiddenSlides>
  <MMClips>0</MMClips>
  <ScaleCrop>false</ScaleCrop>
  <HeadingPairs>
    <vt:vector size="6" baseType="variant">
      <vt:variant>
        <vt:lpstr>Verwendete Schriftarten</vt:lpstr>
      </vt:variant>
      <vt:variant>
        <vt:i4>6</vt:i4>
      </vt:variant>
      <vt:variant>
        <vt:lpstr>Design</vt:lpstr>
      </vt:variant>
      <vt:variant>
        <vt:i4>1</vt:i4>
      </vt:variant>
      <vt:variant>
        <vt:lpstr>Folientitel</vt:lpstr>
      </vt:variant>
      <vt:variant>
        <vt:i4>24</vt:i4>
      </vt:variant>
    </vt:vector>
  </HeadingPairs>
  <TitlesOfParts>
    <vt:vector size="31" baseType="lpstr">
      <vt:lpstr>Arial</vt:lpstr>
      <vt:lpstr>Courier New</vt:lpstr>
      <vt:lpstr>Euphemia</vt:lpstr>
      <vt:lpstr>Plantagenet Cherokee</vt:lpstr>
      <vt:lpstr>Times New Roman</vt:lpstr>
      <vt:lpstr>Wingdings</vt:lpstr>
      <vt:lpstr>Akademische Literatur 16 x 9</vt:lpstr>
      <vt:lpstr>Behandlungsunterlagen und Einsichtsrechte –Neue Einsichten </vt:lpstr>
      <vt:lpstr>Themen</vt:lpstr>
      <vt:lpstr>Einführung</vt:lpstr>
      <vt:lpstr>§ 630g BGB</vt:lpstr>
      <vt:lpstr>Art. 15 DS-GVO</vt:lpstr>
      <vt:lpstr>Art. 15 DS-GVO</vt:lpstr>
      <vt:lpstr>Einsichtsrecht für sorgeberechtigte Eltern</vt:lpstr>
      <vt:lpstr>Einsichtsrecht Minderjähriger</vt:lpstr>
      <vt:lpstr>Kostenfreiheit für die Erstkopie nach Art 15 Abs.3 DS-GVO ?</vt:lpstr>
      <vt:lpstr>Kostenfreiheit für die Erstkopie nach Art 15 Abs.3 DS-GVO ?</vt:lpstr>
      <vt:lpstr>Kostenfreiheit für die Erstkopie nach Art 15 Abs.3 DS-GVO ?</vt:lpstr>
      <vt:lpstr>Kostenfreiheit für die Erstkopie nach Art 15 Abs.3 DS-GVO ?</vt:lpstr>
      <vt:lpstr>Kostenfreiheit für die Erstkopie nach Art 15 Abs.3 DS-GVO ?</vt:lpstr>
      <vt:lpstr>Anspruch auf Bestätigung der Vollständigkeit und Richtigkeit</vt:lpstr>
      <vt:lpstr>Anspruch auf Bestätigung der Vollständigkeit und Richtigkeit</vt:lpstr>
      <vt:lpstr>Streitwert des Rechtsstreits um Herausgabe der Behandlungsunterlagen</vt:lpstr>
      <vt:lpstr>Mutmaßlicher Wille des verstorbenen Patienten</vt:lpstr>
      <vt:lpstr>Mutmaßlicher Wille des verstorbenen Patienten</vt:lpstr>
      <vt:lpstr>Reformbedarf der Einsichtsrechte</vt:lpstr>
      <vt:lpstr>Reformbedarf der Einsichtsrechte</vt:lpstr>
      <vt:lpstr>Reformbedarf der Einsichtsrechte</vt:lpstr>
      <vt:lpstr>Reformbedarf der Einsichtsrechte</vt:lpstr>
      <vt:lpstr>Reformbedarf der Einsichtsrechte</vt:lpstr>
      <vt:lpstr>Abschließende Fragen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Titel mit Bildlayout</dc:title>
  <dc:creator>motz@anwaltskontor-hl.de</dc:creator>
  <cp:lastModifiedBy>Motz</cp:lastModifiedBy>
  <cp:revision>22</cp:revision>
  <dcterms:created xsi:type="dcterms:W3CDTF">2022-10-15T16:54:51Z</dcterms:created>
  <dcterms:modified xsi:type="dcterms:W3CDTF">2022-12-12T08:58:13Z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0x0101006EDDDB5EE6D98C44930B742096920B300400F5B6D36B3EF94B4E9A635CDF2A18F5B8</vt:lpwstr>
  </property>
  <property fmtid="{D5CDD505-2E9C-101B-9397-08002B2CF9AE}" pid="3" name="InternalTags">
    <vt:lpwstr/>
  </property>
  <property fmtid="{D5CDD505-2E9C-101B-9397-08002B2CF9AE}" pid="4" name="FeatureTags">
    <vt:lpwstr/>
  </property>
  <property fmtid="{D5CDD505-2E9C-101B-9397-08002B2CF9AE}" pid="5" name="LocalizationTags">
    <vt:lpwstr/>
  </property>
  <property fmtid="{D5CDD505-2E9C-101B-9397-08002B2CF9AE}" pid="6" name="ScenarioTags">
    <vt:lpwstr/>
  </property>
  <property fmtid="{D5CDD505-2E9C-101B-9397-08002B2CF9AE}" pid="7" name="CampaignTags">
    <vt:lpwstr/>
  </property>
</Properties>
</file>