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31"/>
  </p:notesMasterIdLst>
  <p:handoutMasterIdLst>
    <p:handoutMasterId r:id="rId32"/>
  </p:handoutMasterIdLst>
  <p:sldIdLst>
    <p:sldId id="265" r:id="rId5"/>
    <p:sldId id="308" r:id="rId6"/>
    <p:sldId id="322" r:id="rId7"/>
    <p:sldId id="323" r:id="rId8"/>
    <p:sldId id="316" r:id="rId9"/>
    <p:sldId id="317" r:id="rId10"/>
    <p:sldId id="318" r:id="rId11"/>
    <p:sldId id="313" r:id="rId12"/>
    <p:sldId id="314" r:id="rId13"/>
    <p:sldId id="319" r:id="rId14"/>
    <p:sldId id="320" r:id="rId15"/>
    <p:sldId id="324" r:id="rId16"/>
    <p:sldId id="325" r:id="rId17"/>
    <p:sldId id="326" r:id="rId18"/>
    <p:sldId id="333" r:id="rId19"/>
    <p:sldId id="327" r:id="rId20"/>
    <p:sldId id="328" r:id="rId21"/>
    <p:sldId id="329" r:id="rId22"/>
    <p:sldId id="330" r:id="rId23"/>
    <p:sldId id="331" r:id="rId24"/>
    <p:sldId id="332" r:id="rId25"/>
    <p:sldId id="334" r:id="rId26"/>
    <p:sldId id="337" r:id="rId27"/>
    <p:sldId id="335" r:id="rId28"/>
    <p:sldId id="336" r:id="rId29"/>
    <p:sldId id="338" r:id="rId30"/>
  </p:sldIdLst>
  <p:sldSz cx="12188825" cy="6858000"/>
  <p:notesSz cx="6858000" cy="9144000"/>
  <p:custDataLst>
    <p:tags r:id="rId33"/>
  </p:custDataLst>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9"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559" autoAdjust="0"/>
  </p:normalViewPr>
  <p:slideViewPr>
    <p:cSldViewPr showGuides="1">
      <p:cViewPr varScale="1">
        <p:scale>
          <a:sx n="48" d="100"/>
          <a:sy n="48" d="100"/>
        </p:scale>
        <p:origin x="1018" y="38"/>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8" d="100"/>
          <a:sy n="88" d="100"/>
        </p:scale>
        <p:origin x="3072"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dirty="0"/>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743704F-83A9-427E-A982-3F75742976C3}" type="datetime1">
              <a:rPr lang="de-DE" smtClean="0"/>
              <a:t>17.01.2025</a:t>
            </a:fld>
            <a:endParaRPr lang="de-DE" dirty="0"/>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dirty="0"/>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0DD202-58A1-4ABD-B068-DFFCA0C44EAC}" type="slidenum">
              <a:rPr lang="de-DE" smtClean="0"/>
              <a:t>‹Nr.›</a:t>
            </a:fld>
            <a:endParaRPr lang="de-DE" dirty="0"/>
          </a:p>
        </p:txBody>
      </p:sp>
    </p:spTree>
    <p:extLst>
      <p:ext uri="{BB962C8B-B14F-4D97-AF65-F5344CB8AC3E}">
        <p14:creationId xmlns:p14="http://schemas.microsoft.com/office/powerpoint/2010/main" val="406421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de-DE" noProof="0"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3798AF14-5A8D-4B80-BCE6-25486D14D3FF}" type="datetime1">
              <a:rPr lang="de-DE" noProof="0" smtClean="0"/>
              <a:t>17.01.2025</a:t>
            </a:fld>
            <a:endParaRPr lang="de-DE" noProof="0" dirty="0"/>
          </a:p>
        </p:txBody>
      </p:sp>
      <p:sp>
        <p:nvSpPr>
          <p:cNvPr id="4" name="Folienbildplatzhalt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de-DE" noProof="0"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de-DE" noProof="0" dirty="0"/>
              <a:t>Textmasterformat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de-DE" noProof="0"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F93199CD-3E1B-4AE6-990F-76F925F5EA9F}" type="slidenum">
              <a:rPr lang="de-DE" noProof="0" smtClean="0"/>
              <a:t>‹Nr.›</a:t>
            </a:fld>
            <a:endParaRPr lang="de-DE" noProof="0"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smtClean="0"/>
              <a:t>1</a:t>
            </a:fld>
            <a:endParaRPr lang="de-DE" dirty="0"/>
          </a:p>
        </p:txBody>
      </p:sp>
    </p:spTree>
    <p:extLst>
      <p:ext uri="{BB962C8B-B14F-4D97-AF65-F5344CB8AC3E}">
        <p14:creationId xmlns:p14="http://schemas.microsoft.com/office/powerpoint/2010/main" val="3345431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smtClean="0"/>
              <a:t>2</a:t>
            </a:fld>
            <a:endParaRPr lang="de-DE" dirty="0"/>
          </a:p>
        </p:txBody>
      </p:sp>
    </p:spTree>
    <p:extLst>
      <p:ext uri="{BB962C8B-B14F-4D97-AF65-F5344CB8AC3E}">
        <p14:creationId xmlns:p14="http://schemas.microsoft.com/office/powerpoint/2010/main" val="2745549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F93199CD-3E1B-4AE6-990F-76F925F5EA9F}" type="slidenum">
              <a:rPr lang="de-DE" smtClean="0"/>
              <a:t>8</a:t>
            </a:fld>
            <a:endParaRPr lang="de-DE" dirty="0"/>
          </a:p>
        </p:txBody>
      </p:sp>
    </p:spTree>
    <p:extLst>
      <p:ext uri="{BB962C8B-B14F-4D97-AF65-F5344CB8AC3E}">
        <p14:creationId xmlns:p14="http://schemas.microsoft.com/office/powerpoint/2010/main" val="28836034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gradFill>
          <a:gsLst>
            <a:gs pos="10000">
              <a:srgbClr val="06171C"/>
            </a:gs>
            <a:gs pos="100000">
              <a:srgbClr val="134251"/>
            </a:gs>
            <a:gs pos="65000">
              <a:srgbClr val="134251"/>
            </a:gs>
          </a:gsLst>
          <a:lin ang="13500000" scaled="0"/>
        </a:gradFill>
        <a:effectLst/>
      </p:bgPr>
    </p:bg>
    <p:spTree>
      <p:nvGrpSpPr>
        <p:cNvPr id="1" name=""/>
        <p:cNvGrpSpPr/>
        <p:nvPr/>
      </p:nvGrpSpPr>
      <p:grpSpPr>
        <a:xfrm>
          <a:off x="0" y="0"/>
          <a:ext cx="0" cy="0"/>
          <a:chOff x="0" y="0"/>
          <a:chExt cx="0" cy="0"/>
        </a:xfrm>
      </p:grpSpPr>
      <p:pic>
        <p:nvPicPr>
          <p:cNvPr id="9" name="Bild 8" descr="Große Meereswell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 y="0"/>
            <a:ext cx="6551612" cy="6857942"/>
          </a:xfrm>
          <a:prstGeom prst="rect">
            <a:avLst/>
          </a:prstGeom>
        </p:spPr>
      </p:pic>
      <p:sp>
        <p:nvSpPr>
          <p:cNvPr id="8" name="Rechteck 7"/>
          <p:cNvSpPr/>
          <p:nvPr/>
        </p:nvSpPr>
        <p:spPr>
          <a:xfrm>
            <a:off x="6094411" y="0"/>
            <a:ext cx="4572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2" name="Titel 1"/>
          <p:cNvSpPr>
            <a:spLocks noGrp="1"/>
          </p:cNvSpPr>
          <p:nvPr>
            <p:ph type="ctrTitle"/>
          </p:nvPr>
        </p:nvSpPr>
        <p:spPr>
          <a:xfrm>
            <a:off x="7008813" y="1600200"/>
            <a:ext cx="4572001" cy="3733800"/>
          </a:xfrm>
        </p:spPr>
        <p:txBody>
          <a:bodyPr rtlCol="0" anchor="b">
            <a:normAutofit/>
          </a:bodyPr>
          <a:lstStyle>
            <a:lvl1pPr>
              <a:lnSpc>
                <a:spcPct val="80000"/>
              </a:lnSpc>
              <a:defRPr sz="4000">
                <a:solidFill>
                  <a:schemeClr val="tx1"/>
                </a:solidFill>
              </a:defRPr>
            </a:lvl1pPr>
          </a:lstStyle>
          <a:p>
            <a:pPr rtl="0"/>
            <a:r>
              <a:rPr lang="de-DE" noProof="0"/>
              <a:t>Mastertitelformat bearbeiten</a:t>
            </a:r>
            <a:endParaRPr lang="de-DE" noProof="0" dirty="0"/>
          </a:p>
        </p:txBody>
      </p:sp>
      <p:sp>
        <p:nvSpPr>
          <p:cNvPr id="3" name="Untertitel 2"/>
          <p:cNvSpPr>
            <a:spLocks noGrp="1"/>
          </p:cNvSpPr>
          <p:nvPr>
            <p:ph type="subTitle" idx="1"/>
          </p:nvPr>
        </p:nvSpPr>
        <p:spPr>
          <a:xfrm>
            <a:off x="7008813" y="5562599"/>
            <a:ext cx="4571999" cy="835025"/>
          </a:xfrm>
        </p:spPr>
        <p:txBody>
          <a:bodyPr rtlCol="0">
            <a:normAutofit/>
          </a:bodyPr>
          <a:lstStyle>
            <a:lvl1pPr marL="0" indent="0" algn="l">
              <a:spcBef>
                <a:spcPts val="0"/>
              </a:spcBef>
              <a:buNone/>
              <a:defRPr sz="2000" cap="none"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e-DE" noProof="0"/>
              <a:t>Master-Untertitelformat bearbeiten</a:t>
            </a:r>
            <a:endParaRPr lang="de-DE" noProof="0" dirty="0"/>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Inhaltsplatzhalter 2"/>
          <p:cNvSpPr>
            <a:spLocks noGrp="1"/>
          </p:cNvSpPr>
          <p:nvPr>
            <p:ph idx="1"/>
          </p:nvPr>
        </p:nvSpPr>
        <p:spPr/>
        <p:txBody>
          <a:bodyPr rtlCol="0"/>
          <a:lstStyle>
            <a:lvl5pPr>
              <a:defRPr/>
            </a:lvl5pPr>
            <a:lvl6pPr>
              <a:defRPr/>
            </a:lvl6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Fußzeilenplatzhalter 4"/>
          <p:cNvSpPr>
            <a:spLocks noGrp="1"/>
          </p:cNvSpPr>
          <p:nvPr>
            <p:ph type="ftr" sz="quarter" idx="11"/>
          </p:nvPr>
        </p:nvSpPr>
        <p:spPr>
          <a:xfrm>
            <a:off x="1979611" y="6400800"/>
            <a:ext cx="5954834" cy="276228"/>
          </a:xfrm>
        </p:spPr>
        <p:txBody>
          <a:bodyPr rtlCol="0"/>
          <a:lstStyle/>
          <a:p>
            <a:pPr rtl="0"/>
            <a:r>
              <a:rPr lang="de-DE" noProof="0" dirty="0"/>
              <a:t>Fußzeile hinzufügen</a:t>
            </a:r>
          </a:p>
        </p:txBody>
      </p:sp>
      <p:sp>
        <p:nvSpPr>
          <p:cNvPr id="5" name="Datumsplatzhalter 3"/>
          <p:cNvSpPr>
            <a:spLocks noGrp="1"/>
          </p:cNvSpPr>
          <p:nvPr>
            <p:ph type="dt" sz="half" idx="10"/>
          </p:nvPr>
        </p:nvSpPr>
        <p:spPr>
          <a:xfrm>
            <a:off x="8228011" y="6400800"/>
            <a:ext cx="1548659" cy="276228"/>
          </a:xfrm>
        </p:spPr>
        <p:txBody>
          <a:bodyPr rtlCol="0"/>
          <a:lstStyle/>
          <a:p>
            <a:pPr rtl="0"/>
            <a:fld id="{BC134EC0-8B2B-4691-BFC2-D42D83181017}" type="datetime1">
              <a:rPr lang="de-DE" noProof="0" smtClean="0"/>
              <a:t>17.01.2025</a:t>
            </a:fld>
            <a:endParaRPr lang="de-DE" noProof="0" dirty="0"/>
          </a:p>
        </p:txBody>
      </p:sp>
      <p:sp>
        <p:nvSpPr>
          <p:cNvPr id="6" name="Foliennummernplatzhalter 5"/>
          <p:cNvSpPr>
            <a:spLocks noGrp="1"/>
          </p:cNvSpPr>
          <p:nvPr>
            <p:ph type="sldNum" sz="quarter" idx="12"/>
          </p:nvPr>
        </p:nvSpPr>
        <p:spPr>
          <a:xfrm>
            <a:off x="10056811" y="6400800"/>
            <a:ext cx="1066802" cy="276228"/>
          </a:xfrm>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bg>
      <p:bgPr>
        <a:gradFill>
          <a:gsLst>
            <a:gs pos="10000">
              <a:srgbClr val="06171C"/>
            </a:gs>
            <a:gs pos="100000">
              <a:srgbClr val="134251"/>
            </a:gs>
            <a:gs pos="65000">
              <a:srgbClr val="134251"/>
            </a:gs>
          </a:gsLst>
          <a:lin ang="2700000" scaled="0"/>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2436812" y="1616074"/>
            <a:ext cx="7315198" cy="2727325"/>
          </a:xfrm>
        </p:spPr>
        <p:txBody>
          <a:bodyPr rtlCol="0" anchor="b">
            <a:normAutofit/>
          </a:bodyPr>
          <a:lstStyle>
            <a:lvl1pPr algn="l">
              <a:lnSpc>
                <a:spcPct val="80000"/>
              </a:lnSpc>
              <a:defRPr sz="4800" b="0" cap="none" baseline="0"/>
            </a:lvl1pPr>
          </a:lstStyle>
          <a:p>
            <a:pPr rtl="0"/>
            <a:r>
              <a:rPr lang="de-DE" noProof="0"/>
              <a:t>Mastertitelformat bearbeiten</a:t>
            </a:r>
            <a:endParaRPr lang="de-DE" noProof="0" dirty="0"/>
          </a:p>
        </p:txBody>
      </p:sp>
      <p:sp>
        <p:nvSpPr>
          <p:cNvPr id="3" name="Textplatzhalter 2"/>
          <p:cNvSpPr>
            <a:spLocks noGrp="1"/>
          </p:cNvSpPr>
          <p:nvPr>
            <p:ph type="body" idx="1"/>
          </p:nvPr>
        </p:nvSpPr>
        <p:spPr>
          <a:xfrm>
            <a:off x="2436814" y="4495800"/>
            <a:ext cx="7315198" cy="1673225"/>
          </a:xfrm>
        </p:spPr>
        <p:txBody>
          <a:bodyPr rtlCol="0" anchor="t">
            <a:normAutofit/>
          </a:bodyPr>
          <a:lstStyle>
            <a:lvl1pPr marL="0" indent="0">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e-DE" noProof="0"/>
              <a:t>Mastertextformat bearbeiten</a:t>
            </a:r>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826CDE09-AFBB-4C91-ADE9-9F326F80EDED}" type="datetime1">
              <a:rPr lang="de-DE" noProof="0" smtClean="0"/>
              <a:t>17.01.2025</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Inhaltsplatzhalter 2"/>
          <p:cNvSpPr>
            <a:spLocks noGrp="1"/>
          </p:cNvSpPr>
          <p:nvPr>
            <p:ph sz="half" idx="1"/>
          </p:nvPr>
        </p:nvSpPr>
        <p:spPr>
          <a:xfrm>
            <a:off x="1979613" y="1828800"/>
            <a:ext cx="4419599" cy="4419600"/>
          </a:xfrm>
        </p:spPr>
        <p:txBody>
          <a:bodyPr rtlCol="0">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Inhaltsplatzhalter 3"/>
          <p:cNvSpPr>
            <a:spLocks noGrp="1"/>
          </p:cNvSpPr>
          <p:nvPr>
            <p:ph sz="half" idx="2"/>
          </p:nvPr>
        </p:nvSpPr>
        <p:spPr>
          <a:xfrm>
            <a:off x="6704015" y="1828800"/>
            <a:ext cx="4419600" cy="4419600"/>
          </a:xfrm>
        </p:spPr>
        <p:txBody>
          <a:bodyPr rtlCol="0">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9B83DF4E-601C-4639-BFED-DB401260A100}" type="datetime1">
              <a:rPr lang="de-DE" noProof="0" smtClean="0"/>
              <a:t>17.01.2025</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lvl1pPr>
              <a:defRPr/>
            </a:lvl1pPr>
          </a:lstStyle>
          <a:p>
            <a:pPr rtl="0"/>
            <a:r>
              <a:rPr lang="de-DE" noProof="0"/>
              <a:t>Mastertitelformat bearbeiten</a:t>
            </a:r>
            <a:endParaRPr lang="de-DE" noProof="0" dirty="0"/>
          </a:p>
        </p:txBody>
      </p:sp>
      <p:sp>
        <p:nvSpPr>
          <p:cNvPr id="3" name="Textplatzhalter 2"/>
          <p:cNvSpPr>
            <a:spLocks noGrp="1"/>
          </p:cNvSpPr>
          <p:nvPr>
            <p:ph type="body" idx="1"/>
          </p:nvPr>
        </p:nvSpPr>
        <p:spPr>
          <a:xfrm>
            <a:off x="1978022" y="1828800"/>
            <a:ext cx="4416552"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4" name="Inhaltsplatzhalter 3"/>
          <p:cNvSpPr>
            <a:spLocks noGrp="1"/>
          </p:cNvSpPr>
          <p:nvPr>
            <p:ph sz="half" idx="2"/>
          </p:nvPr>
        </p:nvSpPr>
        <p:spPr>
          <a:xfrm>
            <a:off x="1978022" y="2743200"/>
            <a:ext cx="4416552" cy="3505200"/>
          </a:xfrm>
        </p:spPr>
        <p:txBody>
          <a:bodyPr rtlCol="0">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Textplatzhalter 4"/>
          <p:cNvSpPr>
            <a:spLocks noGrp="1"/>
          </p:cNvSpPr>
          <p:nvPr>
            <p:ph type="body" sz="quarter" idx="3"/>
          </p:nvPr>
        </p:nvSpPr>
        <p:spPr>
          <a:xfrm>
            <a:off x="6705472" y="1828800"/>
            <a:ext cx="4416552" cy="838200"/>
          </a:xfrm>
        </p:spPr>
        <p:txBody>
          <a:bodyPr rtlCol="0"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6" name="Inhaltsplatzhalter 5"/>
          <p:cNvSpPr>
            <a:spLocks noGrp="1"/>
          </p:cNvSpPr>
          <p:nvPr>
            <p:ph sz="quarter" idx="4"/>
          </p:nvPr>
        </p:nvSpPr>
        <p:spPr>
          <a:xfrm>
            <a:off x="6705472" y="2743200"/>
            <a:ext cx="4416552" cy="3505200"/>
          </a:xfrm>
        </p:spPr>
        <p:txBody>
          <a:bodyPr rtlCol="0">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8" name="Fußzeilenplatzhalter 7"/>
          <p:cNvSpPr>
            <a:spLocks noGrp="1"/>
          </p:cNvSpPr>
          <p:nvPr>
            <p:ph type="ftr" sz="quarter" idx="11"/>
          </p:nvPr>
        </p:nvSpPr>
        <p:spPr/>
        <p:txBody>
          <a:bodyPr rtlCol="0"/>
          <a:lstStyle/>
          <a:p>
            <a:pPr rtl="0"/>
            <a:r>
              <a:rPr lang="de-DE" noProof="0" dirty="0"/>
              <a:t>Fußzeile hinzufügen</a:t>
            </a:r>
          </a:p>
        </p:txBody>
      </p:sp>
      <p:sp>
        <p:nvSpPr>
          <p:cNvPr id="7" name="Datumsplatzhalter 6"/>
          <p:cNvSpPr>
            <a:spLocks noGrp="1"/>
          </p:cNvSpPr>
          <p:nvPr>
            <p:ph type="dt" sz="half" idx="10"/>
          </p:nvPr>
        </p:nvSpPr>
        <p:spPr/>
        <p:txBody>
          <a:bodyPr rtlCol="0"/>
          <a:lstStyle/>
          <a:p>
            <a:pPr rtl="0"/>
            <a:fld id="{CDDD76F1-E7C0-43A3-8CA6-4EF058E005F6}" type="datetime1">
              <a:rPr lang="de-DE" noProof="0" smtClean="0"/>
              <a:t>17.01.2025</a:t>
            </a:fld>
            <a:endParaRPr lang="de-DE" noProof="0" dirty="0"/>
          </a:p>
        </p:txBody>
      </p:sp>
      <p:sp>
        <p:nvSpPr>
          <p:cNvPr id="9" name="Foliennummernplatzhalter 8"/>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4" name="Fußzeilenplatzhalter 3"/>
          <p:cNvSpPr>
            <a:spLocks noGrp="1"/>
          </p:cNvSpPr>
          <p:nvPr>
            <p:ph type="ftr" sz="quarter" idx="11"/>
          </p:nvPr>
        </p:nvSpPr>
        <p:spPr/>
        <p:txBody>
          <a:bodyPr rtlCol="0"/>
          <a:lstStyle/>
          <a:p>
            <a:pPr rtl="0"/>
            <a:r>
              <a:rPr lang="de-DE" noProof="0" dirty="0"/>
              <a:t>Fußzeile hinzufügen</a:t>
            </a:r>
          </a:p>
        </p:txBody>
      </p:sp>
      <p:sp>
        <p:nvSpPr>
          <p:cNvPr id="3" name="Datumsplatzhalter 2"/>
          <p:cNvSpPr>
            <a:spLocks noGrp="1"/>
          </p:cNvSpPr>
          <p:nvPr>
            <p:ph type="dt" sz="half" idx="10"/>
          </p:nvPr>
        </p:nvSpPr>
        <p:spPr/>
        <p:txBody>
          <a:bodyPr rtlCol="0"/>
          <a:lstStyle/>
          <a:p>
            <a:pPr rtl="0"/>
            <a:fld id="{6866AA11-7827-4F3F-A229-0549A54A5B34}" type="datetime1">
              <a:rPr lang="de-DE" noProof="0" smtClean="0"/>
              <a:t>17.01.2025</a:t>
            </a:fld>
            <a:endParaRPr lang="de-DE" noProof="0" dirty="0"/>
          </a:p>
        </p:txBody>
      </p:sp>
      <p:sp>
        <p:nvSpPr>
          <p:cNvPr id="5" name="Foliennummernplatzhalter 4"/>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pic>
        <p:nvPicPr>
          <p:cNvPr id="6" name="Bild 5" descr="Große Meereswelle (halbtransparent)" title="Meereswell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sp>
        <p:nvSpPr>
          <p:cNvPr id="3" name="Fußzeilenplatzhalter 2"/>
          <p:cNvSpPr>
            <a:spLocks noGrp="1"/>
          </p:cNvSpPr>
          <p:nvPr>
            <p:ph type="ftr" sz="quarter" idx="11"/>
          </p:nvPr>
        </p:nvSpPr>
        <p:spPr/>
        <p:txBody>
          <a:bodyPr rtlCol="0"/>
          <a:lstStyle/>
          <a:p>
            <a:pPr rtl="0"/>
            <a:r>
              <a:rPr lang="de-DE" noProof="0" dirty="0"/>
              <a:t>Fußzeile hinzufügen</a:t>
            </a:r>
          </a:p>
        </p:txBody>
      </p:sp>
      <p:sp>
        <p:nvSpPr>
          <p:cNvPr id="2" name="Datumsplatzhalter 1"/>
          <p:cNvSpPr>
            <a:spLocks noGrp="1"/>
          </p:cNvSpPr>
          <p:nvPr>
            <p:ph type="dt" sz="half" idx="10"/>
          </p:nvPr>
        </p:nvSpPr>
        <p:spPr/>
        <p:txBody>
          <a:bodyPr rtlCol="0"/>
          <a:lstStyle/>
          <a:p>
            <a:pPr rtl="0"/>
            <a:fld id="{31709866-4D5B-4251-AFBC-3925EAAF01D9}" type="datetime1">
              <a:rPr lang="de-DE" noProof="0" smtClean="0"/>
              <a:t>17.01.2025</a:t>
            </a:fld>
            <a:endParaRPr lang="de-DE" noProof="0" dirty="0"/>
          </a:p>
        </p:txBody>
      </p:sp>
      <p:sp>
        <p:nvSpPr>
          <p:cNvPr id="4" name="Foliennummernplatzhalter 3"/>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979613" y="588963"/>
            <a:ext cx="3657600" cy="2840037"/>
          </a:xfrm>
        </p:spPr>
        <p:txBody>
          <a:bodyPr rtlCol="0" anchor="b">
            <a:noAutofit/>
          </a:bodyPr>
          <a:lstStyle>
            <a:lvl1pPr algn="l">
              <a:lnSpc>
                <a:spcPct val="80000"/>
              </a:lnSpc>
              <a:defRPr sz="3200" b="0">
                <a:solidFill>
                  <a:schemeClr val="tx1"/>
                </a:solidFill>
              </a:defRPr>
            </a:lvl1pPr>
          </a:lstStyle>
          <a:p>
            <a:pPr rtl="0"/>
            <a:r>
              <a:rPr lang="de-DE" noProof="0"/>
              <a:t>Mastertitelformat bearbeiten</a:t>
            </a:r>
            <a:endParaRPr lang="de-DE" noProof="0" dirty="0"/>
          </a:p>
        </p:txBody>
      </p:sp>
      <p:sp>
        <p:nvSpPr>
          <p:cNvPr id="3" name="Inhaltsplatzhalter 2"/>
          <p:cNvSpPr>
            <a:spLocks noGrp="1"/>
          </p:cNvSpPr>
          <p:nvPr>
            <p:ph idx="1"/>
          </p:nvPr>
        </p:nvSpPr>
        <p:spPr>
          <a:xfrm>
            <a:off x="6094414" y="588963"/>
            <a:ext cx="5486400" cy="5580061"/>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Textplatzhalter 3"/>
          <p:cNvSpPr>
            <a:spLocks noGrp="1"/>
          </p:cNvSpPr>
          <p:nvPr>
            <p:ph type="body" sz="half" idx="2"/>
          </p:nvPr>
        </p:nvSpPr>
        <p:spPr>
          <a:xfrm>
            <a:off x="1979613" y="3581399"/>
            <a:ext cx="3657600" cy="2587625"/>
          </a:xfrm>
        </p:spPr>
        <p:txBody>
          <a:bodyPr rtlCol="0">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8B838D8E-E36C-40A5-8078-6501604B2D6E}" type="datetime1">
              <a:rPr lang="de-DE" noProof="0" smtClean="0"/>
              <a:t>17.01.2025</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979613" y="588963"/>
            <a:ext cx="3657600" cy="2840038"/>
          </a:xfrm>
        </p:spPr>
        <p:txBody>
          <a:bodyPr rtlCol="0" anchor="b">
            <a:normAutofit/>
          </a:bodyPr>
          <a:lstStyle>
            <a:lvl1pPr algn="l">
              <a:lnSpc>
                <a:spcPct val="80000"/>
              </a:lnSpc>
              <a:defRPr sz="3200" b="0" i="0" baseline="0">
                <a:solidFill>
                  <a:schemeClr val="tx1"/>
                </a:solidFill>
              </a:defRPr>
            </a:lvl1pPr>
          </a:lstStyle>
          <a:p>
            <a:pPr rtl="0"/>
            <a:r>
              <a:rPr lang="de-DE" noProof="0"/>
              <a:t>Mastertitelformat bearbeiten</a:t>
            </a:r>
            <a:endParaRPr lang="de-DE" noProof="0" dirty="0"/>
          </a:p>
        </p:txBody>
      </p:sp>
      <p:sp>
        <p:nvSpPr>
          <p:cNvPr id="8" name="Rechteck 7"/>
          <p:cNvSpPr/>
          <p:nvPr/>
        </p:nvSpPr>
        <p:spPr>
          <a:xfrm>
            <a:off x="6094461" y="588963"/>
            <a:ext cx="5486352" cy="5580062"/>
          </a:xfrm>
          <a:prstGeom prst="rect">
            <a:avLst/>
          </a:prstGeom>
          <a:solidFill>
            <a:srgbClr val="1B5D7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3" name="Bildplatzhalter 2" descr="Leerer Platzhalter zum Hinzufügen eines Bilds. Klicken Sie auf den Platzhalter, und wählen Sie das hinzuzufügende Bild aus."/>
          <p:cNvSpPr>
            <a:spLocks noGrp="1"/>
          </p:cNvSpPr>
          <p:nvPr>
            <p:ph type="pic" idx="1"/>
          </p:nvPr>
        </p:nvSpPr>
        <p:spPr>
          <a:xfrm>
            <a:off x="6307494" y="805658"/>
            <a:ext cx="5060286" cy="5146672"/>
          </a:xfrm>
          <a:solidFill>
            <a:schemeClr val="bg2"/>
          </a:solidFill>
        </p:spPr>
        <p:txBody>
          <a:bodyPr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e-DE" noProof="0"/>
              <a:t>Bild durch Klicken auf Symbol hinzufügen</a:t>
            </a:r>
            <a:endParaRPr lang="de-DE" noProof="0" dirty="0"/>
          </a:p>
        </p:txBody>
      </p:sp>
      <p:sp>
        <p:nvSpPr>
          <p:cNvPr id="4" name="Textplatzhalter 3"/>
          <p:cNvSpPr>
            <a:spLocks noGrp="1"/>
          </p:cNvSpPr>
          <p:nvPr>
            <p:ph type="body" sz="half" idx="2"/>
          </p:nvPr>
        </p:nvSpPr>
        <p:spPr>
          <a:xfrm>
            <a:off x="1979613" y="3581399"/>
            <a:ext cx="3657600" cy="2587625"/>
          </a:xfrm>
        </p:spPr>
        <p:txBody>
          <a:bodyPr rtlCol="0">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6" name="Fußzeilenplatzhalter 5"/>
          <p:cNvSpPr>
            <a:spLocks noGrp="1"/>
          </p:cNvSpPr>
          <p:nvPr>
            <p:ph type="ftr" sz="quarter" idx="11"/>
          </p:nvPr>
        </p:nvSpPr>
        <p:spPr/>
        <p:txBody>
          <a:bodyPr rtlCol="0"/>
          <a:lstStyle/>
          <a:p>
            <a:pPr rtl="0"/>
            <a:r>
              <a:rPr lang="de-DE" noProof="0" dirty="0"/>
              <a:t>Fußzeile hinzufügen</a:t>
            </a:r>
          </a:p>
        </p:txBody>
      </p:sp>
      <p:sp>
        <p:nvSpPr>
          <p:cNvPr id="5" name="Datumsplatzhalter 4"/>
          <p:cNvSpPr>
            <a:spLocks noGrp="1"/>
          </p:cNvSpPr>
          <p:nvPr>
            <p:ph type="dt" sz="half" idx="10"/>
          </p:nvPr>
        </p:nvSpPr>
        <p:spPr/>
        <p:txBody>
          <a:bodyPr rtlCol="0"/>
          <a:lstStyle/>
          <a:p>
            <a:pPr rtl="0"/>
            <a:fld id="{7769185B-17AA-4D9A-8865-0FED904B01E8}" type="datetime1">
              <a:rPr lang="de-DE" noProof="0" smtClean="0"/>
              <a:t>17.01.2025</a:t>
            </a:fld>
            <a:endParaRPr lang="de-DE" noProof="0" dirty="0"/>
          </a:p>
        </p:txBody>
      </p:sp>
      <p:sp>
        <p:nvSpPr>
          <p:cNvPr id="7" name="Foliennummernplatzhalter 6"/>
          <p:cNvSpPr>
            <a:spLocks noGrp="1"/>
          </p:cNvSpPr>
          <p:nvPr>
            <p:ph type="sldNum" sz="quarter" idx="12"/>
          </p:nvPr>
        </p:nvSpPr>
        <p:spPr/>
        <p:txBody>
          <a:bodyPr rtlCol="0"/>
          <a:lstStyle/>
          <a:p>
            <a:pPr rtl="0"/>
            <a:fld id="{2A013F82-EE5E-44EE-A61D-E31C6657F26F}" type="slidenum">
              <a:rPr lang="de-DE" noProof="0" smtClean="0"/>
              <a:pPr rtl="0"/>
              <a:t>‹Nr.›</a:t>
            </a:fld>
            <a:endParaRPr lang="de-DE" noProof="0" dirty="0"/>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Vertikaler Textplatzhalter 2"/>
          <p:cNvSpPr>
            <a:spLocks noGrp="1"/>
          </p:cNvSpPr>
          <p:nvPr>
            <p:ph type="body" orient="vert" idx="1"/>
          </p:nvPr>
        </p:nvSpPr>
        <p:spPr/>
        <p:txBody>
          <a:bodyPr vert="eaVert" rtlCol="0"/>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139F37AB-4C71-4A93-9BB2-C9C7D74E7CDA}" type="datetime1">
              <a:rPr lang="de-DE" noProof="0" smtClean="0"/>
              <a:t>17.01.2025</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142412" y="609600"/>
            <a:ext cx="1981201" cy="5638800"/>
          </a:xfrm>
        </p:spPr>
        <p:txBody>
          <a:bodyPr vert="eaVert" rtlCol="0"/>
          <a:lstStyle/>
          <a:p>
            <a:pPr rtl="0"/>
            <a:r>
              <a:rPr lang="de-DE" noProof="0"/>
              <a:t>Mastertitelformat bearbeiten</a:t>
            </a:r>
            <a:endParaRPr lang="de-DE" noProof="0" dirty="0"/>
          </a:p>
        </p:txBody>
      </p:sp>
      <p:sp>
        <p:nvSpPr>
          <p:cNvPr id="3" name="Vertikaler Textplatzhalter 2"/>
          <p:cNvSpPr>
            <a:spLocks noGrp="1"/>
          </p:cNvSpPr>
          <p:nvPr>
            <p:ph type="body" orient="vert" idx="1"/>
          </p:nvPr>
        </p:nvSpPr>
        <p:spPr>
          <a:xfrm>
            <a:off x="1522412" y="609600"/>
            <a:ext cx="7391399" cy="5638800"/>
          </a:xfrm>
        </p:spPr>
        <p:txBody>
          <a:bodyPr vert="eaVert" rtlCol="0"/>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Fußzeilenplatzhalter 4"/>
          <p:cNvSpPr>
            <a:spLocks noGrp="1"/>
          </p:cNvSpPr>
          <p:nvPr>
            <p:ph type="ftr" sz="quarter" idx="11"/>
          </p:nvPr>
        </p:nvSpPr>
        <p:spPr/>
        <p:txBody>
          <a:bodyPr rtlCol="0"/>
          <a:lstStyle/>
          <a:p>
            <a:pPr rtl="0"/>
            <a:r>
              <a:rPr lang="de-DE" noProof="0" dirty="0"/>
              <a:t>Fußzeile hinzufügen</a:t>
            </a:r>
          </a:p>
        </p:txBody>
      </p:sp>
      <p:sp>
        <p:nvSpPr>
          <p:cNvPr id="4" name="Datumsplatzhalter 3"/>
          <p:cNvSpPr>
            <a:spLocks noGrp="1"/>
          </p:cNvSpPr>
          <p:nvPr>
            <p:ph type="dt" sz="half" idx="10"/>
          </p:nvPr>
        </p:nvSpPr>
        <p:spPr/>
        <p:txBody>
          <a:bodyPr rtlCol="0"/>
          <a:lstStyle/>
          <a:p>
            <a:pPr rtl="0"/>
            <a:fld id="{769B7DCF-B42A-4782-A511-DD957F4217A0}" type="datetime1">
              <a:rPr lang="de-DE" noProof="0" smtClean="0"/>
              <a:t>17.01.2025</a:t>
            </a:fld>
            <a:endParaRPr lang="de-DE" noProof="0" dirty="0"/>
          </a:p>
        </p:txBody>
      </p:sp>
      <p:sp>
        <p:nvSpPr>
          <p:cNvPr id="6" name="Foliennummernplatzhalter 5"/>
          <p:cNvSpPr>
            <a:spLocks noGrp="1"/>
          </p:cNvSpPr>
          <p:nvPr>
            <p:ph type="sldNum" sz="quarter" idx="12"/>
          </p:nvPr>
        </p:nvSpPr>
        <p:spPr/>
        <p:txBody>
          <a:bodyPr rtlCol="0"/>
          <a:lstStyle/>
          <a:p>
            <a:pPr rtl="0"/>
            <a:fld id="{2A013F82-EE5E-44EE-A61D-E31C6657F26F}" type="slidenum">
              <a:rPr lang="de-DE" noProof="0" smtClean="0"/>
              <a:t>‹Nr.›</a:t>
            </a:fld>
            <a:endParaRPr lang="de-DE" noProof="0" dirty="0"/>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rgbClr val="06171C"/>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pic>
        <p:nvPicPr>
          <p:cNvPr id="7" name="Bild 6" descr="Große Meereswelle (halbtransparent)" title="Meereswelle"/>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pic>
        <p:nvPicPr>
          <p:cNvPr id="10" name="Bild 9" descr="Große Meereswelle"/>
          <p:cNvPicPr>
            <a:picLocks noChangeAspect="1"/>
          </p:cNvPicPr>
          <p:nvPr/>
        </p:nvPicPr>
        <p:blipFill rotWithShape="1">
          <a:blip r:embed="rId14" cstate="print">
            <a:extLst>
              <a:ext uri="{28A0092B-C50C-407E-A947-70E740481C1C}">
                <a14:useLocalDpi xmlns:a14="http://schemas.microsoft.com/office/drawing/2010/main" val="0"/>
              </a:ext>
            </a:extLst>
          </a:blip>
          <a:srcRect/>
          <a:stretch/>
        </p:blipFill>
        <p:spPr>
          <a:xfrm>
            <a:off x="-1" y="0"/>
            <a:ext cx="1234758" cy="6857942"/>
          </a:xfrm>
          <a:prstGeom prst="rect">
            <a:avLst/>
          </a:prstGeom>
        </p:spPr>
      </p:pic>
      <p:sp>
        <p:nvSpPr>
          <p:cNvPr id="9" name="Rechteck 8"/>
          <p:cNvSpPr/>
          <p:nvPr/>
        </p:nvSpPr>
        <p:spPr>
          <a:xfrm>
            <a:off x="1006156" y="0"/>
            <a:ext cx="2286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dirty="0"/>
          </a:p>
        </p:txBody>
      </p:sp>
      <p:sp>
        <p:nvSpPr>
          <p:cNvPr id="2" name="Titelplatzhalter 1"/>
          <p:cNvSpPr>
            <a:spLocks noGrp="1"/>
          </p:cNvSpPr>
          <p:nvPr>
            <p:ph type="title"/>
          </p:nvPr>
        </p:nvSpPr>
        <p:spPr>
          <a:xfrm>
            <a:off x="1979612" y="381000"/>
            <a:ext cx="9144001" cy="1219200"/>
          </a:xfrm>
          <a:prstGeom prst="rect">
            <a:avLst/>
          </a:prstGeom>
        </p:spPr>
        <p:txBody>
          <a:bodyPr vert="horz" lIns="91440" tIns="45720" rIns="91440" bIns="45720" rtlCol="0" anchor="b">
            <a:normAutofit/>
          </a:bodyPr>
          <a:lstStyle/>
          <a:p>
            <a:pPr rtl="0"/>
            <a:r>
              <a:rPr lang="de-DE" noProof="0" dirty="0"/>
              <a:t>Titelmasterformat durch Klicken bearbeiten</a:t>
            </a:r>
          </a:p>
        </p:txBody>
      </p:sp>
      <p:sp>
        <p:nvSpPr>
          <p:cNvPr id="3" name="Textplatzhalter 2"/>
          <p:cNvSpPr>
            <a:spLocks noGrp="1"/>
          </p:cNvSpPr>
          <p:nvPr>
            <p:ph type="body" idx="1"/>
          </p:nvPr>
        </p:nvSpPr>
        <p:spPr>
          <a:xfrm>
            <a:off x="1979612" y="1828800"/>
            <a:ext cx="9144001" cy="4419600"/>
          </a:xfrm>
          <a:prstGeom prst="rect">
            <a:avLst/>
          </a:prstGeom>
        </p:spPr>
        <p:txBody>
          <a:bodyPr vert="horz" lIns="91440" tIns="45720" rIns="91440" bIns="45720" rtlCol="0">
            <a:normAutofit/>
          </a:bodyPr>
          <a:lstStyle/>
          <a:p>
            <a:pPr lvl="0" rtl="0"/>
            <a:r>
              <a:rPr lang="de-DE" noProof="0" dirty="0"/>
              <a:t>Textmasterformat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5" name="Fußzeilenplatzhalter 4"/>
          <p:cNvSpPr>
            <a:spLocks noGrp="1"/>
          </p:cNvSpPr>
          <p:nvPr>
            <p:ph type="ftr" sz="quarter" idx="3"/>
          </p:nvPr>
        </p:nvSpPr>
        <p:spPr>
          <a:xfrm>
            <a:off x="1979611" y="6400800"/>
            <a:ext cx="5954834" cy="276228"/>
          </a:xfrm>
          <a:prstGeom prst="rect">
            <a:avLst/>
          </a:prstGeom>
        </p:spPr>
        <p:txBody>
          <a:bodyPr vert="horz" lIns="91440" tIns="45720" rIns="91440" bIns="45720" rtlCol="0" anchor="ctr"/>
          <a:lstStyle>
            <a:lvl1pPr algn="l">
              <a:defRPr sz="1100">
                <a:solidFill>
                  <a:schemeClr val="tx1">
                    <a:tint val="75000"/>
                  </a:schemeClr>
                </a:solidFill>
              </a:defRPr>
            </a:lvl1pPr>
          </a:lstStyle>
          <a:p>
            <a:pPr rtl="0"/>
            <a:r>
              <a:rPr lang="de-DE" noProof="0" dirty="0"/>
              <a:t>Fußzeile hinzufügen</a:t>
            </a:r>
          </a:p>
        </p:txBody>
      </p:sp>
      <p:sp>
        <p:nvSpPr>
          <p:cNvPr id="4" name="Datumsplatzhalt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100">
                <a:solidFill>
                  <a:schemeClr val="tx1">
                    <a:tint val="75000"/>
                  </a:schemeClr>
                </a:solidFill>
              </a:defRPr>
            </a:lvl1pPr>
          </a:lstStyle>
          <a:p>
            <a:pPr rtl="0"/>
            <a:fld id="{3DF8B3C0-05D7-4283-A2D8-04FEF01C4302}" type="datetime1">
              <a:rPr lang="de-DE" noProof="0" smtClean="0"/>
              <a:t>17.01.2025</a:t>
            </a:fld>
            <a:endParaRPr lang="de-DE" noProof="0" dirty="0"/>
          </a:p>
        </p:txBody>
      </p:sp>
      <p:sp>
        <p:nvSpPr>
          <p:cNvPr id="6" name="Foliennummernplatzhalter 5"/>
          <p:cNvSpPr>
            <a:spLocks noGrp="1"/>
          </p:cNvSpPr>
          <p:nvPr>
            <p:ph type="sldNum" sz="quarter" idx="4"/>
          </p:nvPr>
        </p:nvSpPr>
        <p:spPr>
          <a:xfrm>
            <a:off x="10056811" y="6400800"/>
            <a:ext cx="1066802" cy="276228"/>
          </a:xfrm>
          <a:prstGeom prst="rect">
            <a:avLst/>
          </a:prstGeom>
        </p:spPr>
        <p:txBody>
          <a:bodyPr vert="horz" lIns="91440" tIns="45720" rIns="91440" bIns="45720" rtlCol="0" anchor="ctr"/>
          <a:lstStyle>
            <a:lvl1pPr algn="r">
              <a:defRPr sz="1100">
                <a:solidFill>
                  <a:schemeClr val="tx1">
                    <a:tint val="75000"/>
                  </a:schemeClr>
                </a:solidFill>
              </a:defRPr>
            </a:lvl1pPr>
          </a:lstStyle>
          <a:p>
            <a:pPr rtl="0"/>
            <a:fld id="{2A013F82-EE5E-44EE-A61D-E31C6657F26F}" type="slidenum">
              <a:rPr lang="de-DE" noProof="0" smtClean="0"/>
              <a:pPr rtl="0"/>
              <a:t>‹Nr.›</a:t>
            </a:fld>
            <a:endParaRPr lang="de-DE" noProof="0" dirty="0"/>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SzPct val="80000"/>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SzPct val="80000"/>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hyperlink" Target="http://www.servat.unibe.ch/dfr/bv045187.html#223" TargetMode="Externa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a:xfrm>
            <a:off x="6814492" y="332656"/>
            <a:ext cx="4968551" cy="4248472"/>
          </a:xfrm>
        </p:spPr>
        <p:txBody>
          <a:bodyPr rtlCol="0">
            <a:normAutofit fontScale="90000"/>
          </a:bodyPr>
          <a:lstStyle/>
          <a:p>
            <a:pPr rtl="0"/>
            <a:r>
              <a:rPr lang="de-DE" sz="3200" dirty="0"/>
              <a:t>Behandlung Einwilligungsunfähiger</a:t>
            </a:r>
            <a:br>
              <a:rPr lang="de-DE" sz="3200" dirty="0"/>
            </a:br>
            <a:br>
              <a:rPr lang="de-DE" dirty="0"/>
            </a:br>
            <a:r>
              <a:rPr lang="de-DE" dirty="0"/>
              <a:t>Teil 1:Feststellung der </a:t>
            </a:r>
            <a:r>
              <a:rPr lang="de-DE" dirty="0" err="1"/>
              <a:t>Einwilligungsun</a:t>
            </a:r>
            <a:r>
              <a:rPr lang="de-DE" dirty="0"/>
              <a:t>-fähigkeit</a:t>
            </a:r>
            <a:br>
              <a:rPr lang="de-DE" dirty="0"/>
            </a:br>
            <a:r>
              <a:rPr lang="de-DE" dirty="0"/>
              <a:t>Teil 2:Unterbringung, Zwangsbehandlung, Fixierung</a:t>
            </a:r>
          </a:p>
        </p:txBody>
      </p:sp>
      <p:sp>
        <p:nvSpPr>
          <p:cNvPr id="4" name="Untertitel 3"/>
          <p:cNvSpPr>
            <a:spLocks noGrp="1"/>
          </p:cNvSpPr>
          <p:nvPr>
            <p:ph type="subTitle" idx="1"/>
          </p:nvPr>
        </p:nvSpPr>
        <p:spPr>
          <a:xfrm>
            <a:off x="7008813" y="4869161"/>
            <a:ext cx="4571999" cy="1528464"/>
          </a:xfrm>
        </p:spPr>
        <p:txBody>
          <a:bodyPr rtlCol="0">
            <a:normAutofit/>
          </a:bodyPr>
          <a:lstStyle/>
          <a:p>
            <a:pPr algn="ctr" rtl="0"/>
            <a:r>
              <a:rPr lang="de-DE" dirty="0"/>
              <a:t>Dr. Thomas Motz</a:t>
            </a:r>
          </a:p>
          <a:p>
            <a:pPr algn="ctr" rtl="0"/>
            <a:r>
              <a:rPr lang="de-DE" dirty="0"/>
              <a:t>Vorstandsvorsitzender </a:t>
            </a:r>
            <a:r>
              <a:rPr lang="de-DE" dirty="0" err="1"/>
              <a:t>Medizinrechtsanwaelte</a:t>
            </a:r>
            <a:r>
              <a:rPr lang="de-DE" dirty="0"/>
              <a:t> e.V.</a:t>
            </a:r>
          </a:p>
          <a:p>
            <a:pPr algn="ctr" rtl="0"/>
            <a:r>
              <a:rPr lang="de-DE" dirty="0"/>
              <a:t>info@medizinrechtsanwaelte.de</a:t>
            </a:r>
          </a:p>
          <a:p>
            <a:pPr rtl="0"/>
            <a:endParaRPr lang="de-DE" dirty="0"/>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p:cNvSpPr>
            <a:spLocks noGrp="1"/>
          </p:cNvSpPr>
          <p:nvPr>
            <p:ph type="title"/>
          </p:nvPr>
        </p:nvSpPr>
        <p:spPr/>
        <p:txBody>
          <a:bodyPr rtlCol="0"/>
          <a:lstStyle/>
          <a:p>
            <a:pPr rtl="0"/>
            <a:r>
              <a:rPr lang="de-DE" dirty="0"/>
              <a:t>Behandlung Einwilligungsunfähiger</a:t>
            </a:r>
          </a:p>
        </p:txBody>
      </p:sp>
      <p:sp>
        <p:nvSpPr>
          <p:cNvPr id="14" name="Inhaltsplatzhalter 13"/>
          <p:cNvSpPr>
            <a:spLocks noGrp="1"/>
          </p:cNvSpPr>
          <p:nvPr>
            <p:ph idx="1"/>
          </p:nvPr>
        </p:nvSpPr>
        <p:spPr/>
        <p:txBody>
          <a:bodyPr rtlCol="0"/>
          <a:lstStyle/>
          <a:p>
            <a:pPr marL="0" indent="0" rtl="0">
              <a:buNone/>
            </a:pPr>
            <a:r>
              <a:rPr lang="de-DE" dirty="0"/>
              <a:t>Teil 1: Feststellung der Einwilligungsfähigkeit</a:t>
            </a:r>
          </a:p>
          <a:p>
            <a:pPr marL="0" indent="0" rtl="0">
              <a:buNone/>
            </a:pPr>
            <a:r>
              <a:rPr lang="de-DE" dirty="0"/>
              <a:t>Teil 2: Unterbringung, Zwangsbehandlung, Fixierung</a:t>
            </a:r>
          </a:p>
          <a:p>
            <a:pPr marL="0" indent="0" rtl="0">
              <a:buNone/>
            </a:pPr>
            <a:r>
              <a:rPr lang="de-DE" dirty="0"/>
              <a:t>Teil 3: Behandlung einwilligungsunfähiger Minderjähriger</a:t>
            </a:r>
          </a:p>
          <a:p>
            <a:pPr marL="0" indent="0" rtl="0">
              <a:buNone/>
            </a:pPr>
            <a:r>
              <a:rPr lang="de-DE" dirty="0"/>
              <a:t>Teil 4: Behandlung in Zwangslagen: Justizvollzug, Bundeswehr</a:t>
            </a:r>
          </a:p>
          <a:p>
            <a:pPr marL="0" indent="0" rtl="0">
              <a:buNone/>
            </a:pPr>
            <a:endParaRPr lang="de-DE" dirty="0"/>
          </a:p>
        </p:txBody>
      </p:sp>
    </p:spTree>
    <p:extLst>
      <p:ext uri="{BB962C8B-B14F-4D97-AF65-F5344CB8AC3E}">
        <p14:creationId xmlns:p14="http://schemas.microsoft.com/office/powerpoint/2010/main" val="314370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4E2999-714B-3DE6-B30A-B71AA0635B89}"/>
              </a:ext>
            </a:extLst>
          </p:cNvPr>
          <p:cNvSpPr>
            <a:spLocks noGrp="1"/>
          </p:cNvSpPr>
          <p:nvPr>
            <p:ph type="title"/>
          </p:nvPr>
        </p:nvSpPr>
        <p:spPr>
          <a:xfrm>
            <a:off x="1979612" y="381000"/>
            <a:ext cx="9144001" cy="1031776"/>
          </a:xfrm>
        </p:spPr>
        <p:txBody>
          <a:bodyPr>
            <a:normAutofit fontScale="90000"/>
          </a:bodyPr>
          <a:lstStyle/>
          <a:p>
            <a:r>
              <a:rPr lang="de-DE" dirty="0"/>
              <a:t>Behandlung Einwilligungsunfähiger</a:t>
            </a:r>
            <a:br>
              <a:rPr lang="de-DE" dirty="0"/>
            </a:br>
            <a:r>
              <a:rPr lang="de-DE" dirty="0"/>
              <a:t>Vorüberlegungen</a:t>
            </a:r>
          </a:p>
        </p:txBody>
      </p:sp>
      <p:sp>
        <p:nvSpPr>
          <p:cNvPr id="3" name="Inhaltsplatzhalter 2">
            <a:extLst>
              <a:ext uri="{FF2B5EF4-FFF2-40B4-BE49-F238E27FC236}">
                <a16:creationId xmlns:a16="http://schemas.microsoft.com/office/drawing/2014/main" id="{5F28EF0F-65A0-ADD2-C881-2EA6099BE491}"/>
              </a:ext>
            </a:extLst>
          </p:cNvPr>
          <p:cNvSpPr>
            <a:spLocks noGrp="1"/>
          </p:cNvSpPr>
          <p:nvPr>
            <p:ph idx="1"/>
          </p:nvPr>
        </p:nvSpPr>
        <p:spPr/>
        <p:txBody>
          <a:bodyPr>
            <a:normAutofit fontScale="92500" lnSpcReduction="10000"/>
          </a:bodyPr>
          <a:lstStyle/>
          <a:p>
            <a:pPr marL="0" indent="0">
              <a:buNone/>
            </a:pPr>
            <a:r>
              <a:rPr lang="de-DE" dirty="0"/>
              <a:t>Ausgangspunkt: Der mündige Patient</a:t>
            </a:r>
          </a:p>
          <a:p>
            <a:pPr marL="0" indent="0" algn="ctr">
              <a:buNone/>
            </a:pPr>
            <a:r>
              <a:rPr lang="de-DE" dirty="0"/>
              <a:t>§ 630d BGB</a:t>
            </a:r>
          </a:p>
          <a:p>
            <a:pPr marL="0" indent="0">
              <a:buNone/>
            </a:pPr>
            <a:r>
              <a:rPr lang="de-DE" dirty="0"/>
              <a:t>(1) Vor Durchführung einer medizinischen Maßnahme, insbesondere eines Eingriffs in den Körper oder die Gesundheit, ist der Behandelnde verpflichtet, die Einwilligung des Patienten einzuholen. Ist der Patient einwilligungsunfähig, ist die Einwilligung eines hierzu Berechtigten einzuholen, soweit nicht eine Patientenverfügung nach § 1827 Absatz 1 Satz 1 die Maßnahme gestattet oder untersagt. Weitergehende Anforderungen an die Einwilligung aus anderen Vorschriften bleiben unberührt. Kann eine Einwilligung für eine unaufschiebbare Maßnahme nicht rechtzeitig eingeholt werden, darf sie ohne Einwilligung durchgeführt werden, wenn sie dem mutmaßlichen Willen des Patienten entspricht.</a:t>
            </a:r>
          </a:p>
        </p:txBody>
      </p:sp>
    </p:spTree>
    <p:extLst>
      <p:ext uri="{BB962C8B-B14F-4D97-AF65-F5344CB8AC3E}">
        <p14:creationId xmlns:p14="http://schemas.microsoft.com/office/powerpoint/2010/main" val="183474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8375A9-F3DC-1461-4980-CF4D68989FF6}"/>
              </a:ext>
            </a:extLst>
          </p:cNvPr>
          <p:cNvSpPr>
            <a:spLocks noGrp="1"/>
          </p:cNvSpPr>
          <p:nvPr>
            <p:ph type="title"/>
          </p:nvPr>
        </p:nvSpPr>
        <p:spPr/>
        <p:txBody>
          <a:bodyPr/>
          <a:lstStyle/>
          <a:p>
            <a:r>
              <a:rPr lang="de-DE" dirty="0"/>
              <a:t>Behandlung Einwilligungsunfähiger</a:t>
            </a:r>
            <a:br>
              <a:rPr lang="de-DE" dirty="0"/>
            </a:br>
            <a:r>
              <a:rPr lang="de-DE" dirty="0"/>
              <a:t>Vorüberlegungen</a:t>
            </a:r>
          </a:p>
        </p:txBody>
      </p:sp>
      <p:sp>
        <p:nvSpPr>
          <p:cNvPr id="3" name="Inhaltsplatzhalter 2">
            <a:extLst>
              <a:ext uri="{FF2B5EF4-FFF2-40B4-BE49-F238E27FC236}">
                <a16:creationId xmlns:a16="http://schemas.microsoft.com/office/drawing/2014/main" id="{6C6D4F57-F926-D8CB-DE20-E9D59992E01D}"/>
              </a:ext>
            </a:extLst>
          </p:cNvPr>
          <p:cNvSpPr>
            <a:spLocks noGrp="1"/>
          </p:cNvSpPr>
          <p:nvPr>
            <p:ph idx="1"/>
          </p:nvPr>
        </p:nvSpPr>
        <p:spPr/>
        <p:txBody>
          <a:bodyPr>
            <a:normAutofit fontScale="92500" lnSpcReduction="10000"/>
          </a:bodyPr>
          <a:lstStyle/>
          <a:p>
            <a:pPr marL="0" indent="0">
              <a:buNone/>
            </a:pPr>
            <a:r>
              <a:rPr lang="de-DE" dirty="0"/>
              <a:t>Ist der mündige Patient tatsächlich die Mehrheit?</a:t>
            </a:r>
          </a:p>
          <a:p>
            <a:r>
              <a:rPr lang="de-DE" dirty="0"/>
              <a:t>11,16 </a:t>
            </a:r>
            <a:r>
              <a:rPr lang="de-DE" dirty="0" err="1"/>
              <a:t>Mio</a:t>
            </a:r>
            <a:r>
              <a:rPr lang="de-DE" dirty="0"/>
              <a:t> Kinder im Alter zwischen 0-14 Jahren</a:t>
            </a:r>
          </a:p>
          <a:p>
            <a:r>
              <a:rPr lang="de-DE" dirty="0"/>
              <a:t>1,3 </a:t>
            </a:r>
            <a:r>
              <a:rPr lang="de-DE" dirty="0" err="1"/>
              <a:t>Mio</a:t>
            </a:r>
            <a:r>
              <a:rPr lang="de-DE" dirty="0"/>
              <a:t> in gesetzlicher Betreuung (Bundesverband der Berufsbetreuer)</a:t>
            </a:r>
          </a:p>
          <a:p>
            <a:r>
              <a:rPr lang="de-DE" dirty="0"/>
              <a:t>Unterbringung nach </a:t>
            </a:r>
            <a:r>
              <a:rPr lang="de-DE" dirty="0" err="1"/>
              <a:t>PsychKG</a:t>
            </a:r>
            <a:r>
              <a:rPr lang="de-DE" dirty="0"/>
              <a:t> (2014): ca. 83.000</a:t>
            </a:r>
          </a:p>
          <a:p>
            <a:r>
              <a:rPr lang="de-DE" dirty="0"/>
              <a:t>Unterbringung nach § 1906 a.F. (2014):ca. 55.000</a:t>
            </a:r>
          </a:p>
          <a:p>
            <a:r>
              <a:rPr lang="de-DE" dirty="0"/>
              <a:t>Zwangsbehandlungen (2014): 4013</a:t>
            </a:r>
          </a:p>
          <a:p>
            <a:r>
              <a:rPr lang="de-DE" dirty="0"/>
              <a:t>40-60% der Untergebrachten erfahren weitere Zwangsmaßnahmen</a:t>
            </a:r>
          </a:p>
          <a:p>
            <a:r>
              <a:rPr lang="de-DE" dirty="0"/>
              <a:t>Anteil der Patienten mit Zwangsbehandlungen 2-8% (Quelle:</a:t>
            </a:r>
          </a:p>
        </p:txBody>
      </p:sp>
    </p:spTree>
    <p:extLst>
      <p:ext uri="{BB962C8B-B14F-4D97-AF65-F5344CB8AC3E}">
        <p14:creationId xmlns:p14="http://schemas.microsoft.com/office/powerpoint/2010/main" val="2873412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D36658-9D19-39DF-6183-015ADC1F2807}"/>
              </a:ext>
            </a:extLst>
          </p:cNvPr>
          <p:cNvSpPr>
            <a:spLocks noGrp="1"/>
          </p:cNvSpPr>
          <p:nvPr>
            <p:ph type="title"/>
          </p:nvPr>
        </p:nvSpPr>
        <p:spPr/>
        <p:txBody>
          <a:bodyPr/>
          <a:lstStyle/>
          <a:p>
            <a:r>
              <a:rPr lang="de-DE" dirty="0"/>
              <a:t>Bedeutung der Einwilligung</a:t>
            </a:r>
          </a:p>
        </p:txBody>
      </p:sp>
      <p:sp>
        <p:nvSpPr>
          <p:cNvPr id="3" name="Inhaltsplatzhalter 2">
            <a:extLst>
              <a:ext uri="{FF2B5EF4-FFF2-40B4-BE49-F238E27FC236}">
                <a16:creationId xmlns:a16="http://schemas.microsoft.com/office/drawing/2014/main" id="{07A9A80D-87D8-C801-F0E8-EFBBA5F1FBFF}"/>
              </a:ext>
            </a:extLst>
          </p:cNvPr>
          <p:cNvSpPr>
            <a:spLocks noGrp="1"/>
          </p:cNvSpPr>
          <p:nvPr>
            <p:ph idx="1"/>
          </p:nvPr>
        </p:nvSpPr>
        <p:spPr/>
        <p:txBody>
          <a:bodyPr>
            <a:normAutofit fontScale="92500" lnSpcReduction="10000"/>
          </a:bodyPr>
          <a:lstStyle/>
          <a:p>
            <a:pPr marL="0" indent="0">
              <a:buNone/>
            </a:pPr>
            <a:r>
              <a:rPr lang="de-DE" dirty="0"/>
              <a:t>BVerfG, Urt. v. 08.06.2021, Az.: 2 BvR 1866/17, 2 BvR 1314/18, </a:t>
            </a:r>
            <a:r>
              <a:rPr lang="de-DE" dirty="0" err="1"/>
              <a:t>GuP</a:t>
            </a:r>
            <a:r>
              <a:rPr lang="de-DE" dirty="0"/>
              <a:t> 2022, 68f.</a:t>
            </a:r>
          </a:p>
          <a:p>
            <a:pPr marL="0" indent="0">
              <a:buNone/>
            </a:pPr>
            <a:r>
              <a:rPr lang="de-DE" dirty="0"/>
              <a:t>Der Einzelne ist grundsätzlich frei, über Eingriffe in seine körperliche Integrität und den Umgang mit seiner Gesundheit nach eigenem Ermessen zu entscheiden.</a:t>
            </a:r>
          </a:p>
          <a:p>
            <a:pPr marL="0" indent="0">
              <a:buNone/>
            </a:pPr>
            <a:r>
              <a:rPr lang="de-DE" dirty="0"/>
              <a:t>Diese Freiheit ist Ausdruck der persönlichen Autonomie des Einzelnen und als solche durch das allgemeine Persönlichkeitsrecht aus Art. 2 Abs. 1 in Verbindung mit Art. 1 Abs. 1 GG in der Ausprägung des Selbstbestimmungsrechts des Patienten geschützt (vgl. BVerfGE 142, 313 &lt;339 </a:t>
            </a:r>
            <a:r>
              <a:rPr lang="de-DE" dirty="0" err="1"/>
              <a:t>Rn</a:t>
            </a:r>
            <a:r>
              <a:rPr lang="de-DE" dirty="0"/>
              <a:t>. 74&gt;; im Ergebnis ebenso BVerfGE 128, 282 &lt;302&gt;; 129, 269 &lt;280&gt;; 133, 112 &lt;131 </a:t>
            </a:r>
            <a:r>
              <a:rPr lang="de-DE" dirty="0" err="1"/>
              <a:t>Rn</a:t>
            </a:r>
            <a:r>
              <a:rPr lang="de-DE" dirty="0"/>
              <a:t>. 49&gt;; jeweils unter Berufung auf Art. 2 Abs. 2 Satz 1 GG; vgl. zum Recht auf selbstbestimmtes Sterben BVerfGE 153, 182 &lt;259 f. </a:t>
            </a:r>
            <a:r>
              <a:rPr lang="de-DE" dirty="0" err="1"/>
              <a:t>Rn</a:t>
            </a:r>
            <a:r>
              <a:rPr lang="de-DE" dirty="0"/>
              <a:t>. 202 ff.&gt;). </a:t>
            </a:r>
          </a:p>
        </p:txBody>
      </p:sp>
    </p:spTree>
    <p:extLst>
      <p:ext uri="{BB962C8B-B14F-4D97-AF65-F5344CB8AC3E}">
        <p14:creationId xmlns:p14="http://schemas.microsoft.com/office/powerpoint/2010/main" val="2395312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C6465D-1ED9-BA1A-B761-3DA11F05BEDF}"/>
              </a:ext>
            </a:extLst>
          </p:cNvPr>
          <p:cNvSpPr>
            <a:spLocks noGrp="1"/>
          </p:cNvSpPr>
          <p:nvPr>
            <p:ph type="title"/>
          </p:nvPr>
        </p:nvSpPr>
        <p:spPr/>
        <p:txBody>
          <a:bodyPr/>
          <a:lstStyle/>
          <a:p>
            <a:r>
              <a:rPr lang="de-DE" dirty="0"/>
              <a:t>Bedeutung der Einwilligung</a:t>
            </a:r>
          </a:p>
        </p:txBody>
      </p:sp>
      <p:sp>
        <p:nvSpPr>
          <p:cNvPr id="3" name="Inhaltsplatzhalter 2">
            <a:extLst>
              <a:ext uri="{FF2B5EF4-FFF2-40B4-BE49-F238E27FC236}">
                <a16:creationId xmlns:a16="http://schemas.microsoft.com/office/drawing/2014/main" id="{FC721253-F825-51B6-0D7F-EE05F6210811}"/>
              </a:ext>
            </a:extLst>
          </p:cNvPr>
          <p:cNvSpPr>
            <a:spLocks noGrp="1"/>
          </p:cNvSpPr>
          <p:nvPr>
            <p:ph idx="1"/>
          </p:nvPr>
        </p:nvSpPr>
        <p:spPr/>
        <p:txBody>
          <a:bodyPr>
            <a:normAutofit fontScale="77500" lnSpcReduction="20000"/>
          </a:bodyPr>
          <a:lstStyle/>
          <a:p>
            <a:pPr marL="0" indent="0">
              <a:buNone/>
            </a:pPr>
            <a:r>
              <a:rPr lang="de-DE" dirty="0"/>
              <a:t>Diese Freiheit ist Ausdruck der persönlichen Autonomie des Einzelnen und als solche durch das allgemeine Persönlichkeitsrecht aus Art. 2 Abs. 1 in Verbindung mit Art. 1 Abs. 1 GG in der Ausprägung des Selbstbestimmungsrechts des Patienten geschützt (vgl. BVerfGE 142, 313 &lt;339 </a:t>
            </a:r>
            <a:r>
              <a:rPr lang="de-DE" dirty="0" err="1"/>
              <a:t>Rn</a:t>
            </a:r>
            <a:r>
              <a:rPr lang="de-DE" dirty="0"/>
              <a:t>. 74&gt;; im Ergebnis ebenso BVerfGE 128, 282 &lt;302&gt;; 129, 269 &lt;280&gt;; 133, 112 &lt;131 </a:t>
            </a:r>
            <a:r>
              <a:rPr lang="de-DE" dirty="0" err="1"/>
              <a:t>Rn</a:t>
            </a:r>
            <a:r>
              <a:rPr lang="de-DE" dirty="0"/>
              <a:t>. 49&gt;; jeweils unter Berufung auf Art. 2 Abs. 2 Satz 1 GG; vgl. zum Recht auf selbstbestimmtes Sterben BVerfGE 153, 182 &lt;259 f. </a:t>
            </a:r>
            <a:r>
              <a:rPr lang="de-DE" dirty="0" err="1"/>
              <a:t>Rn</a:t>
            </a:r>
            <a:r>
              <a:rPr lang="de-DE" dirty="0"/>
              <a:t>. 202 ff.&gt;). Das allgemeine Persönlichkeitsrecht schützt als unbenanntes Freiheitsrecht Elemente der Persönlichkeit, die nicht Gegenstand der besonderen Freiheitsgarantien des Grundgesetzes sind, diesen aber in ihrer konstituierenden Bedeutung für die Persönlichkeit nicht nachstehen (vgl. BVerfGE 99, 185 &lt;193&gt;; 101, 361 &lt;380&gt;; 106, 28 &lt;39&gt;; 118, 168 &lt;183&gt;; 120, 274 &lt;303&gt;; 147, …. </a:t>
            </a:r>
            <a:r>
              <a:rPr lang="de-DE" dirty="0" err="1"/>
              <a:t>stRspr</a:t>
            </a:r>
            <a:r>
              <a:rPr lang="de-DE" dirty="0"/>
              <a:t>). Es verstärkt durch die Inbezugnahme der Menschenwürde des Art. 1 Abs. 1 GG den Gewährleistungsgehalt der körperlichen Unversehrtheit zu einer "Freiheit zur Krankheit" und verleiht ihm dadurch ein besonderes Gewicht. Achtung und Schutz der Menschenwürde und der Freiheit sind grundlegende Prinzipien der Verfassungsordnung, die den Menschen als eine zu Selbstbestimmung und Eigenverantwortung fähige Persönlichkeit begreifen (vgl. BVerfGE 5, 85 &lt;204&gt;; 45, 187 &lt;227&gt;; 153, 182 &lt;260 f. </a:t>
            </a:r>
            <a:r>
              <a:rPr lang="de-DE" dirty="0" err="1"/>
              <a:t>Rn</a:t>
            </a:r>
            <a:r>
              <a:rPr lang="de-DE" dirty="0"/>
              <a:t>. 206 f.&gt;).</a:t>
            </a:r>
          </a:p>
        </p:txBody>
      </p:sp>
    </p:spTree>
    <p:extLst>
      <p:ext uri="{BB962C8B-B14F-4D97-AF65-F5344CB8AC3E}">
        <p14:creationId xmlns:p14="http://schemas.microsoft.com/office/powerpoint/2010/main" val="3437825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841480-1B8B-ADF7-3D21-6A3946F25249}"/>
              </a:ext>
            </a:extLst>
          </p:cNvPr>
          <p:cNvSpPr>
            <a:spLocks noGrp="1"/>
          </p:cNvSpPr>
          <p:nvPr>
            <p:ph type="title"/>
          </p:nvPr>
        </p:nvSpPr>
        <p:spPr>
          <a:xfrm>
            <a:off x="1979612" y="381000"/>
            <a:ext cx="9144001" cy="599728"/>
          </a:xfrm>
        </p:spPr>
        <p:txBody>
          <a:bodyPr/>
          <a:lstStyle/>
          <a:p>
            <a:r>
              <a:rPr lang="de-DE" dirty="0"/>
              <a:t>Bedeutung der Einwilligung</a:t>
            </a:r>
          </a:p>
        </p:txBody>
      </p:sp>
      <p:sp>
        <p:nvSpPr>
          <p:cNvPr id="3" name="Inhaltsplatzhalter 2">
            <a:extLst>
              <a:ext uri="{FF2B5EF4-FFF2-40B4-BE49-F238E27FC236}">
                <a16:creationId xmlns:a16="http://schemas.microsoft.com/office/drawing/2014/main" id="{CFCB54BB-F360-99CD-7700-EF92526333F1}"/>
              </a:ext>
            </a:extLst>
          </p:cNvPr>
          <p:cNvSpPr>
            <a:spLocks noGrp="1"/>
          </p:cNvSpPr>
          <p:nvPr>
            <p:ph idx="1"/>
          </p:nvPr>
        </p:nvSpPr>
        <p:spPr>
          <a:xfrm>
            <a:off x="1979612" y="1196752"/>
            <a:ext cx="9144001" cy="5051648"/>
          </a:xfrm>
        </p:spPr>
        <p:txBody>
          <a:bodyPr>
            <a:normAutofit fontScale="85000" lnSpcReduction="10000"/>
          </a:bodyPr>
          <a:lstStyle/>
          <a:p>
            <a:pPr marL="0" indent="0">
              <a:buNone/>
            </a:pPr>
            <a:r>
              <a:rPr lang="de-DE" dirty="0"/>
              <a:t>Die Entscheidung, ob und inwieweit eine Person eine Krankheit diagnostizieren und behandeln lässt, muss sich nicht an einem Maßstab objektiver Vernünftigkeit ausrichten. Die Pflicht des Staates, den Einzelnen "vor sich selbst in Schutz zu nehmen", eröffnet keine "Vernunfthoheit" staatlicher Organe über den Grundrechtsträger dergestalt, dass dessen Wille allein deshalb beiseitegesetzt werden dürfte, weil er von durchschnittlichen Präferenzen abweicht oder aus der Außensicht unvernünftig erscheint (vgl. BVerfGE 128, 282 &lt;308&gt;; 142, 313 &lt;339 </a:t>
            </a:r>
            <a:r>
              <a:rPr lang="de-DE" dirty="0" err="1"/>
              <a:t>Rn</a:t>
            </a:r>
            <a:r>
              <a:rPr lang="de-DE" dirty="0"/>
              <a:t>. 74&gt;). Die Freiheitsgrundrechte schließen das Recht ein, von der Freiheit einen Gebrauch zu machen, der in den Augen Dritter den wohlverstandenen Interessen des Grundrechtsträgers zuwiderläuft. Daher ist es grundsätzlich Sache des Einzelnen, darüber zu entscheiden, ob er sich therapeutischen oder sonstigen Maßnahmen unterziehen will, auch wenn diese der Erhaltung oder Verbesserung seiner Gesundheit dienen. Das schließt die "Freiheit zur Krankheit" und damit das Recht ein, auf Heilung zielende Eingriffe abzulehnen, selbst wenn diese nach dem Stand des medizinischen Wissens dringend angezeigt sind und deren Unterlassung zum dauerhaften Verlust der persönlichen Freiheit im Sinne von Art. 2 Abs. 2 Satz 2 GG führen kann (vgl. BVerfGE 22, 180 &lt;219&gt;; 30, 47 &lt;53&gt;; 58, 208 &lt;226&gt;; 128, 282 &lt;304&gt;; 142, 313 &lt;339 </a:t>
            </a:r>
            <a:r>
              <a:rPr lang="de-DE" dirty="0" err="1"/>
              <a:t>Rn</a:t>
            </a:r>
            <a:r>
              <a:rPr lang="de-DE" dirty="0"/>
              <a:t>. 74&gt;).</a:t>
            </a:r>
          </a:p>
        </p:txBody>
      </p:sp>
    </p:spTree>
    <p:extLst>
      <p:ext uri="{BB962C8B-B14F-4D97-AF65-F5344CB8AC3E}">
        <p14:creationId xmlns:p14="http://schemas.microsoft.com/office/powerpoint/2010/main" val="214862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79612" y="381000"/>
            <a:ext cx="9144001" cy="671736"/>
          </a:xfrm>
        </p:spPr>
        <p:txBody>
          <a:bodyPr rtlCol="0"/>
          <a:lstStyle/>
          <a:p>
            <a:pPr rtl="0"/>
            <a:r>
              <a:rPr lang="de-DE" dirty="0"/>
              <a:t>Feststellung der Einwilligungsunfähigkeit</a:t>
            </a:r>
          </a:p>
        </p:txBody>
      </p:sp>
      <p:sp>
        <p:nvSpPr>
          <p:cNvPr id="4" name="Inhaltsplatzhalter 3"/>
          <p:cNvSpPr>
            <a:spLocks noGrp="1"/>
          </p:cNvSpPr>
          <p:nvPr>
            <p:ph sz="half" idx="2"/>
          </p:nvPr>
        </p:nvSpPr>
        <p:spPr>
          <a:xfrm>
            <a:off x="1978022" y="1124744"/>
            <a:ext cx="8940926" cy="5123656"/>
          </a:xfrm>
        </p:spPr>
        <p:txBody>
          <a:bodyPr rtlCol="0">
            <a:normAutofit fontScale="92500" lnSpcReduction="20000"/>
          </a:bodyPr>
          <a:lstStyle/>
          <a:p>
            <a:pPr marL="0" indent="0" rtl="0">
              <a:lnSpc>
                <a:spcPct val="120000"/>
              </a:lnSpc>
              <a:buNone/>
            </a:pPr>
            <a:r>
              <a:rPr lang="de-DE" dirty="0"/>
              <a:t>Stellungnahme der Ethikkommission bei der Bundesärztekammer zur Zwangsbehandlung von psychischen Erkrankungen (</a:t>
            </a:r>
            <a:r>
              <a:rPr lang="de-DE" dirty="0" err="1"/>
              <a:t>DÄBl</a:t>
            </a:r>
            <a:r>
              <a:rPr lang="de-DE" dirty="0"/>
              <a:t> 2013, 1334):</a:t>
            </a:r>
          </a:p>
          <a:p>
            <a:pPr marL="0" indent="0" rtl="0">
              <a:buNone/>
            </a:pPr>
            <a:r>
              <a:rPr lang="de-DE" dirty="0"/>
              <a:t>„Bei bestehender Einwilligungsfähigkeit eines Patienten </a:t>
            </a:r>
            <a:r>
              <a:rPr lang="de-DE" dirty="0" err="1"/>
              <a:t>entschei</a:t>
            </a:r>
            <a:r>
              <a:rPr lang="de-DE" dirty="0"/>
              <a:t>-</a:t>
            </a:r>
          </a:p>
          <a:p>
            <a:pPr marL="0" indent="0" rtl="0">
              <a:buNone/>
            </a:pPr>
            <a:r>
              <a:rPr lang="de-DE" dirty="0" err="1"/>
              <a:t>det</a:t>
            </a:r>
            <a:r>
              <a:rPr lang="de-DE" dirty="0"/>
              <a:t> dieser selbst über seine Behandlung, auch wenn ein Betreuer</a:t>
            </a:r>
          </a:p>
          <a:p>
            <a:pPr marL="0" indent="0" rtl="0">
              <a:buNone/>
            </a:pPr>
            <a:r>
              <a:rPr lang="de-DE" dirty="0"/>
              <a:t>mit dem Aufgabenkreis „Gesundheitsfürsorge“ bestellt oder ein</a:t>
            </a:r>
          </a:p>
          <a:p>
            <a:pPr marL="0" indent="0" rtl="0">
              <a:buNone/>
            </a:pPr>
            <a:r>
              <a:rPr lang="de-DE" dirty="0"/>
              <a:t>Bevollmächtigter vorhanden ist. Für die Einwilligungsfähigkeit</a:t>
            </a:r>
          </a:p>
          <a:p>
            <a:pPr marL="0" indent="0" rtl="0">
              <a:buNone/>
            </a:pPr>
            <a:r>
              <a:rPr lang="de-DE" dirty="0"/>
              <a:t>ist ausreichend, dass der Patient Wesen, Bedeutung und Trag-</a:t>
            </a:r>
          </a:p>
          <a:p>
            <a:pPr marL="0" indent="0" rtl="0">
              <a:buNone/>
            </a:pPr>
            <a:r>
              <a:rPr lang="de-DE" dirty="0"/>
              <a:t>weite der Maßnahme im Groben erfassen, das Für und Wider</a:t>
            </a:r>
          </a:p>
          <a:p>
            <a:pPr marL="0" indent="0" rtl="0">
              <a:buNone/>
            </a:pPr>
            <a:r>
              <a:rPr lang="de-DE" dirty="0"/>
              <a:t>abwägen und seinen Willen hiernach bestimmen kann. Deshalb</a:t>
            </a:r>
          </a:p>
          <a:p>
            <a:pPr marL="0" indent="0" rtl="0">
              <a:buNone/>
            </a:pPr>
            <a:r>
              <a:rPr lang="de-DE" dirty="0"/>
              <a:t>müssen sich der Betreuer oder Bevollmächtigte und der Arzt in</a:t>
            </a:r>
          </a:p>
          <a:p>
            <a:pPr marL="0" indent="0" rtl="0">
              <a:buNone/>
            </a:pPr>
            <a:r>
              <a:rPr lang="de-DE" dirty="0"/>
              <a:t>jedem Fall vergewissern, ob der Betroffene in der konkreten</a:t>
            </a:r>
          </a:p>
          <a:p>
            <a:pPr marL="0" indent="0" rtl="0">
              <a:buNone/>
            </a:pPr>
            <a:r>
              <a:rPr lang="de-DE" dirty="0"/>
              <a:t>Situation einwilligungsfähig ist.“</a:t>
            </a:r>
          </a:p>
        </p:txBody>
      </p:sp>
    </p:spTree>
    <p:extLst>
      <p:ext uri="{BB962C8B-B14F-4D97-AF65-F5344CB8AC3E}">
        <p14:creationId xmlns:p14="http://schemas.microsoft.com/office/powerpoint/2010/main" val="7817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013E4F-8C78-2F71-BFD7-F79F0724F18C}"/>
              </a:ext>
            </a:extLst>
          </p:cNvPr>
          <p:cNvSpPr>
            <a:spLocks noGrp="1"/>
          </p:cNvSpPr>
          <p:nvPr>
            <p:ph type="title"/>
          </p:nvPr>
        </p:nvSpPr>
        <p:spPr>
          <a:xfrm>
            <a:off x="1979612" y="381000"/>
            <a:ext cx="9144001" cy="743744"/>
          </a:xfrm>
        </p:spPr>
        <p:txBody>
          <a:bodyPr/>
          <a:lstStyle/>
          <a:p>
            <a:r>
              <a:rPr lang="de-DE" dirty="0"/>
              <a:t>Feststellung der Einwilligungsunfähigkeit</a:t>
            </a:r>
          </a:p>
        </p:txBody>
      </p:sp>
      <p:sp>
        <p:nvSpPr>
          <p:cNvPr id="4" name="Inhaltsplatzhalter 3">
            <a:extLst>
              <a:ext uri="{FF2B5EF4-FFF2-40B4-BE49-F238E27FC236}">
                <a16:creationId xmlns:a16="http://schemas.microsoft.com/office/drawing/2014/main" id="{FCC01573-22F6-8A22-B3AF-CA3732DF45E1}"/>
              </a:ext>
            </a:extLst>
          </p:cNvPr>
          <p:cNvSpPr>
            <a:spLocks noGrp="1"/>
          </p:cNvSpPr>
          <p:nvPr>
            <p:ph sz="half" idx="2"/>
          </p:nvPr>
        </p:nvSpPr>
        <p:spPr>
          <a:xfrm>
            <a:off x="1978022" y="1340768"/>
            <a:ext cx="8940926" cy="4907632"/>
          </a:xfrm>
        </p:spPr>
        <p:txBody>
          <a:bodyPr/>
          <a:lstStyle/>
          <a:p>
            <a:pPr marL="0" indent="0">
              <a:buNone/>
            </a:pPr>
            <a:r>
              <a:rPr lang="de-DE" dirty="0"/>
              <a:t>„Nur dann, wenn der Betroffene nicht einwilligungsfähig ist und alle </a:t>
            </a:r>
          </a:p>
          <a:p>
            <a:pPr marL="0" indent="0">
              <a:buNone/>
            </a:pPr>
            <a:r>
              <a:rPr lang="de-DE" dirty="0"/>
              <a:t>Versuche, ihn durch</a:t>
            </a:r>
          </a:p>
          <a:p>
            <a:pPr marL="0" indent="0">
              <a:buNone/>
            </a:pPr>
            <a:r>
              <a:rPr lang="de-DE" dirty="0"/>
              <a:t>Assistenz in einen einwilligungsfähigen Zustand zu versetzen,</a:t>
            </a:r>
          </a:p>
          <a:p>
            <a:pPr marL="0" indent="0">
              <a:buNone/>
            </a:pPr>
            <a:r>
              <a:rPr lang="de-DE" dirty="0"/>
              <a:t>gescheitert sind, darf sein rechtlicher Vertreter in die medizinische</a:t>
            </a:r>
          </a:p>
          <a:p>
            <a:pPr marL="0" indent="0">
              <a:buNone/>
            </a:pPr>
            <a:r>
              <a:rPr lang="de-DE" dirty="0"/>
              <a:t>Maßnahme einwilligen. In keinem Fall darf die verweigerte Ein-</a:t>
            </a:r>
          </a:p>
          <a:p>
            <a:pPr marL="0" indent="0">
              <a:buNone/>
            </a:pPr>
            <a:r>
              <a:rPr lang="de-DE" dirty="0" err="1"/>
              <a:t>willigung</a:t>
            </a:r>
            <a:r>
              <a:rPr lang="de-DE" dirty="0"/>
              <a:t> als Indiz für die fehlende Einwilligungsfähigkeit oder</a:t>
            </a:r>
          </a:p>
          <a:p>
            <a:pPr marL="0" indent="0">
              <a:buNone/>
            </a:pPr>
            <a:r>
              <a:rPr lang="de-DE" dirty="0"/>
              <a:t>gar für das Bestehen eines pathologischen Zustands gedeutet</a:t>
            </a:r>
          </a:p>
          <a:p>
            <a:pPr marL="0" indent="0">
              <a:buNone/>
            </a:pPr>
            <a:r>
              <a:rPr lang="de-DE" dirty="0"/>
              <a:t>werden. Eine Behandlung gegen den Willen eines Patienten</a:t>
            </a:r>
          </a:p>
          <a:p>
            <a:pPr marL="0" indent="0">
              <a:buNone/>
            </a:pPr>
            <a:r>
              <a:rPr lang="de-DE" dirty="0"/>
              <a:t>kommt deshalb allenfalls dann in Betracht, wenn der Patient</a:t>
            </a:r>
          </a:p>
          <a:p>
            <a:pPr marL="0" indent="0">
              <a:buNone/>
            </a:pPr>
            <a:r>
              <a:rPr lang="de-DE" dirty="0"/>
              <a:t>nicht einwilligungsfähig ist.“</a:t>
            </a:r>
          </a:p>
        </p:txBody>
      </p:sp>
    </p:spTree>
    <p:extLst>
      <p:ext uri="{BB962C8B-B14F-4D97-AF65-F5344CB8AC3E}">
        <p14:creationId xmlns:p14="http://schemas.microsoft.com/office/powerpoint/2010/main" val="3750811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BABA3C-3099-2083-0807-F959C5D1A014}"/>
              </a:ext>
            </a:extLst>
          </p:cNvPr>
          <p:cNvSpPr>
            <a:spLocks noGrp="1"/>
          </p:cNvSpPr>
          <p:nvPr>
            <p:ph type="title"/>
          </p:nvPr>
        </p:nvSpPr>
        <p:spPr>
          <a:xfrm>
            <a:off x="1979612" y="381000"/>
            <a:ext cx="9144001" cy="599728"/>
          </a:xfrm>
        </p:spPr>
        <p:txBody>
          <a:bodyPr/>
          <a:lstStyle/>
          <a:p>
            <a:r>
              <a:rPr lang="de-DE" dirty="0"/>
              <a:t>Feststellung der Einwilligungsunfähigkeit</a:t>
            </a:r>
          </a:p>
        </p:txBody>
      </p:sp>
      <p:sp>
        <p:nvSpPr>
          <p:cNvPr id="4" name="Inhaltsplatzhalter 3">
            <a:extLst>
              <a:ext uri="{FF2B5EF4-FFF2-40B4-BE49-F238E27FC236}">
                <a16:creationId xmlns:a16="http://schemas.microsoft.com/office/drawing/2014/main" id="{27CCCD8E-9CDF-A096-A78A-64ADF63023D1}"/>
              </a:ext>
            </a:extLst>
          </p:cNvPr>
          <p:cNvSpPr>
            <a:spLocks noGrp="1"/>
          </p:cNvSpPr>
          <p:nvPr>
            <p:ph sz="half" idx="2"/>
          </p:nvPr>
        </p:nvSpPr>
        <p:spPr>
          <a:xfrm>
            <a:off x="1978022" y="1196752"/>
            <a:ext cx="9228958" cy="5051648"/>
          </a:xfrm>
        </p:spPr>
        <p:txBody>
          <a:bodyPr/>
          <a:lstStyle/>
          <a:p>
            <a:pPr marL="0" indent="0">
              <a:buNone/>
            </a:pPr>
            <a:r>
              <a:rPr lang="de-DE" dirty="0"/>
              <a:t>Unzulässig: Zirkelschluss von der Behandlungsverweigerung auf die Einwilligungsunfähigkeit</a:t>
            </a:r>
          </a:p>
          <a:p>
            <a:pPr marL="0" indent="0">
              <a:buNone/>
            </a:pPr>
            <a:r>
              <a:rPr lang="de-DE" dirty="0"/>
              <a:t>OLG Celle, Beschl. V. 16.05.2024, Az.: 1 </a:t>
            </a:r>
            <a:r>
              <a:rPr lang="de-DE" dirty="0" err="1"/>
              <a:t>Ws</a:t>
            </a:r>
            <a:r>
              <a:rPr lang="de-DE" dirty="0"/>
              <a:t> 131/24, </a:t>
            </a:r>
            <a:r>
              <a:rPr lang="de-DE" dirty="0" err="1"/>
              <a:t>medstra</a:t>
            </a:r>
            <a:r>
              <a:rPr lang="de-DE" dirty="0"/>
              <a:t> 2024, 405:</a:t>
            </a:r>
          </a:p>
          <a:p>
            <a:pPr marL="0" indent="0">
              <a:buNone/>
            </a:pPr>
            <a:r>
              <a:rPr lang="de-DE" dirty="0"/>
              <a:t>Auf eine Einwilligungsunfähigkeit darf nicht schon daraus geschlossen werden, dass der Betroffene eine aus ärztlicher Sicht erforderliche Behandlung nicht dulden will (BVerfG, BVerfG, Beschluss vom 23. März 2011 - 2 BvR 882/09 -, BVerfGE 128, 282-322; OLG Frankfurt, Beschluss vom 3. Januar 2023 - 3 </a:t>
            </a:r>
            <a:r>
              <a:rPr lang="de-DE" dirty="0" err="1"/>
              <a:t>Ws</a:t>
            </a:r>
            <a:r>
              <a:rPr lang="de-DE" dirty="0"/>
              <a:t> 488/22). Auch die Diagnose einer paranoid-halluzinatorischen Schizophrenie ist für sich genommen nicht geeignet, eine Einwilligungsunfähigkeit zu belegen; vielmehr sind deren Schweregrad und ihre tatsächlichen Auswirkungen auf die Einwilligungsfähigkeit konkret festzustellen (vgl. BGH, Beschluss vom 5. September 2023 - 6 </a:t>
            </a:r>
            <a:r>
              <a:rPr lang="de-DE" dirty="0" err="1"/>
              <a:t>StR</a:t>
            </a:r>
            <a:r>
              <a:rPr lang="de-DE" dirty="0"/>
              <a:t> 360/23, zur Auswirkung auf die Schuldfähigkeit).</a:t>
            </a:r>
          </a:p>
        </p:txBody>
      </p:sp>
    </p:spTree>
    <p:extLst>
      <p:ext uri="{BB962C8B-B14F-4D97-AF65-F5344CB8AC3E}">
        <p14:creationId xmlns:p14="http://schemas.microsoft.com/office/powerpoint/2010/main" val="3222978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EAD70C-1622-5726-1B5A-8BA04E1B6EAE}"/>
              </a:ext>
            </a:extLst>
          </p:cNvPr>
          <p:cNvSpPr>
            <a:spLocks noGrp="1"/>
          </p:cNvSpPr>
          <p:nvPr>
            <p:ph type="title"/>
          </p:nvPr>
        </p:nvSpPr>
        <p:spPr/>
        <p:txBody>
          <a:bodyPr/>
          <a:lstStyle/>
          <a:p>
            <a:r>
              <a:rPr lang="de-DE" dirty="0"/>
              <a:t>Feststellung der Einwilligungsunfähigkeit</a:t>
            </a:r>
            <a:br>
              <a:rPr lang="de-DE" dirty="0"/>
            </a:br>
            <a:r>
              <a:rPr lang="de-DE" dirty="0"/>
              <a:t>Minderjährige</a:t>
            </a:r>
          </a:p>
        </p:txBody>
      </p:sp>
      <p:sp>
        <p:nvSpPr>
          <p:cNvPr id="4" name="Inhaltsplatzhalter 3">
            <a:extLst>
              <a:ext uri="{FF2B5EF4-FFF2-40B4-BE49-F238E27FC236}">
                <a16:creationId xmlns:a16="http://schemas.microsoft.com/office/drawing/2014/main" id="{6A7005A9-C6B8-7534-FB5F-6163C9929783}"/>
              </a:ext>
            </a:extLst>
          </p:cNvPr>
          <p:cNvSpPr>
            <a:spLocks noGrp="1"/>
          </p:cNvSpPr>
          <p:nvPr>
            <p:ph sz="half" idx="2"/>
          </p:nvPr>
        </p:nvSpPr>
        <p:spPr>
          <a:xfrm>
            <a:off x="1978022" y="1700808"/>
            <a:ext cx="9300966" cy="4547592"/>
          </a:xfrm>
        </p:spPr>
        <p:txBody>
          <a:bodyPr>
            <a:normAutofit fontScale="92500" lnSpcReduction="10000"/>
          </a:bodyPr>
          <a:lstStyle/>
          <a:p>
            <a:pPr marL="0" indent="0">
              <a:buNone/>
            </a:pPr>
            <a:r>
              <a:rPr lang="de-DE" dirty="0"/>
              <a:t>Für die Annahme der Einwilligungsfähigkeit gibt es zwar keine feste Altersgrenze, da es stets auf die individuelle Entwicklung des Kindes ankommt. Die Rechtsordnung geht jedoch an vielen Stellen davon aus, dass mit der Vollendung des 14. Lebensjahres eines Jugendlichen grundsätzlich ein gewisses Maß an Einsichtsfähigkeit und Eigenverantwortung vorhanden ist. Kinder werden mit 14 Jahren strafmündig (§ 19 StGB). Sie entscheiden frei über ihre Religionszugehörigkeit (§ 5 des Gesetzes über religiöse Kindererziehung). Sie haben auch </a:t>
            </a:r>
            <a:r>
              <a:rPr lang="de-DE" dirty="0" err="1"/>
              <a:t>kindschaftsrechtlich</a:t>
            </a:r>
            <a:r>
              <a:rPr lang="de-DE" dirty="0"/>
              <a:t> eigene materiell-rechtliche Befugnisse (vgl. etwa § 1671 Abs. 1 Satz 2 Nr.1 BGB) und eigene Rechte im Gerichtsverfahren (§ 60 S.3 </a:t>
            </a:r>
            <a:r>
              <a:rPr lang="de-DE" dirty="0" err="1"/>
              <a:t>FamFG</a:t>
            </a:r>
            <a:r>
              <a:rPr lang="de-DE" dirty="0"/>
              <a:t>). Da Kinder in ihre Person betreffenden Verfahren nach § 159 Abs. 1 S. 1 </a:t>
            </a:r>
            <a:r>
              <a:rPr lang="de-DE" dirty="0" err="1"/>
              <a:t>FamFG</a:t>
            </a:r>
            <a:r>
              <a:rPr lang="de-DE" dirty="0"/>
              <a:t> grundsätzlich anzuhören sind, wenn sie das 14. Lebensjahr vollendet haben, kann bei einem altersgemäß entwickelten Jugendlichen grundsätzlich ab Erreichen dieser Altersgrenze von seiner Einwilligungsfähigkeit ausgegangen werden (Lorenzen, </a:t>
            </a:r>
            <a:r>
              <a:rPr lang="de-DE" dirty="0" err="1"/>
              <a:t>COVuR</a:t>
            </a:r>
            <a:r>
              <a:rPr lang="de-DE" dirty="0"/>
              <a:t> 2021, 460…..). Damit aber das minderjährige Kind die erforderliche Einsichts- und Urteilsfähigkeit umsetzen kann, muss es selbst – und nicht nur die Eltern – ärztlich aufgeklärt werden (</a:t>
            </a:r>
            <a:r>
              <a:rPr lang="de-DE" dirty="0" err="1"/>
              <a:t>BeckOGK</a:t>
            </a:r>
            <a:r>
              <a:rPr lang="de-DE" dirty="0"/>
              <a:t>, Amed-Traut, BGB, § 1626 </a:t>
            </a:r>
            <a:r>
              <a:rPr lang="de-DE" dirty="0" err="1"/>
              <a:t>Rn</a:t>
            </a:r>
            <a:r>
              <a:rPr lang="de-DE" dirty="0"/>
              <a:t>. 124). (OLG Dresden, Beschl. v. 28.01.2022, Az.: 20 UF 875/21, FamRZ 2022, 528ff.)</a:t>
            </a:r>
          </a:p>
        </p:txBody>
      </p:sp>
    </p:spTree>
    <p:extLst>
      <p:ext uri="{BB962C8B-B14F-4D97-AF65-F5344CB8AC3E}">
        <p14:creationId xmlns:p14="http://schemas.microsoft.com/office/powerpoint/2010/main" val="467917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3E7126-17B0-3833-31AF-55F3E7D9533F}"/>
              </a:ext>
            </a:extLst>
          </p:cNvPr>
          <p:cNvSpPr>
            <a:spLocks noGrp="1"/>
          </p:cNvSpPr>
          <p:nvPr>
            <p:ph type="title"/>
          </p:nvPr>
        </p:nvSpPr>
        <p:spPr>
          <a:xfrm>
            <a:off x="1979612" y="381000"/>
            <a:ext cx="9144001" cy="671736"/>
          </a:xfrm>
        </p:spPr>
        <p:txBody>
          <a:bodyPr/>
          <a:lstStyle/>
          <a:p>
            <a:r>
              <a:rPr lang="de-DE" dirty="0"/>
              <a:t>Unterbringung</a:t>
            </a:r>
          </a:p>
        </p:txBody>
      </p:sp>
      <p:sp>
        <p:nvSpPr>
          <p:cNvPr id="4" name="Inhaltsplatzhalter 3">
            <a:extLst>
              <a:ext uri="{FF2B5EF4-FFF2-40B4-BE49-F238E27FC236}">
                <a16:creationId xmlns:a16="http://schemas.microsoft.com/office/drawing/2014/main" id="{28E7C373-97A9-6378-00D2-599FCA340D01}"/>
              </a:ext>
            </a:extLst>
          </p:cNvPr>
          <p:cNvSpPr>
            <a:spLocks noGrp="1"/>
          </p:cNvSpPr>
          <p:nvPr>
            <p:ph sz="half" idx="2"/>
          </p:nvPr>
        </p:nvSpPr>
        <p:spPr>
          <a:xfrm>
            <a:off x="1978022" y="1196752"/>
            <a:ext cx="9444982" cy="5051648"/>
          </a:xfrm>
        </p:spPr>
        <p:txBody>
          <a:bodyPr>
            <a:normAutofit fontScale="85000" lnSpcReduction="10000"/>
          </a:bodyPr>
          <a:lstStyle/>
          <a:p>
            <a:r>
              <a:rPr lang="de-DE" b="1" dirty="0"/>
              <a:t>Unterbringung</a:t>
            </a:r>
            <a:r>
              <a:rPr lang="de-DE" dirty="0"/>
              <a:t> ist eine freiheitsentziehende Maßnahme und bezeichnet die </a:t>
            </a:r>
            <a:r>
              <a:rPr lang="de-DE" u="sng" dirty="0"/>
              <a:t>ohne oder gegen den Willen </a:t>
            </a:r>
            <a:r>
              <a:rPr lang="de-DE" dirty="0"/>
              <a:t>des Betroffenen gerichtlich angeordnete Einweisung in eine geschlossene Abteilung einer psychiatrischen Klinik oder Entzugsklinik</a:t>
            </a:r>
          </a:p>
          <a:p>
            <a:r>
              <a:rPr lang="de-DE" dirty="0"/>
              <a:t>Zivilrechtliche Unterbringung, § 1831 BGB:</a:t>
            </a:r>
          </a:p>
          <a:p>
            <a:pPr marL="457200" indent="-457200">
              <a:buAutoNum type="arabicParenBoth"/>
            </a:pPr>
            <a:r>
              <a:rPr lang="de-DE" dirty="0"/>
              <a:t>Eine Unterbringung des Betreuten durch den Betreuer, die mit Freiheitsentziehung verbunden ist, ist nur zulässig, solange sie erforderlich ist, weil </a:t>
            </a:r>
          </a:p>
          <a:p>
            <a:pPr marL="0" indent="0">
              <a:buNone/>
            </a:pPr>
            <a:r>
              <a:rPr lang="de-DE" dirty="0"/>
              <a:t>	1.	aufgrund einer psychischen Krankheit oder geistigen oder 				seelischen Behinderung des Betreuten die Gefahr besteht, 				dass er sich selbst tötet oder erheblichen gesundheitlichen 				Schaden zufügt, oder </a:t>
            </a:r>
          </a:p>
          <a:p>
            <a:pPr marL="0" indent="0">
              <a:buNone/>
            </a:pPr>
            <a:r>
              <a:rPr lang="de-DE" dirty="0"/>
              <a:t>	2.	zur Abwendung eines drohenden erheblichen 					gesundheitlichen Schadens eine Untersuchung des 					Gesundheitszustands, eine Heilbehandlung oder ein ärztlicher 			Eingriff notwendig ist, die Maßnahme ohne die Unterbringung des 			Betreuten nicht durchgeführt werden kann und der Betreute aufgrund 		einer psychischen Krankheit oder geistigen oder seelischen 				Behinderung die Notwendigkeit der Unterbringung nicht erkennen 			oder nicht nach dieser Einsicht handeln kann.	</a:t>
            </a:r>
          </a:p>
        </p:txBody>
      </p:sp>
    </p:spTree>
    <p:extLst>
      <p:ext uri="{BB962C8B-B14F-4D97-AF65-F5344CB8AC3E}">
        <p14:creationId xmlns:p14="http://schemas.microsoft.com/office/powerpoint/2010/main" val="3020448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863BF4-E95B-5A7E-FA94-61EA3FF92E5B}"/>
              </a:ext>
            </a:extLst>
          </p:cNvPr>
          <p:cNvSpPr>
            <a:spLocks noGrp="1"/>
          </p:cNvSpPr>
          <p:nvPr>
            <p:ph type="title"/>
          </p:nvPr>
        </p:nvSpPr>
        <p:spPr>
          <a:xfrm>
            <a:off x="1979612" y="381000"/>
            <a:ext cx="9144001" cy="527720"/>
          </a:xfrm>
        </p:spPr>
        <p:txBody>
          <a:bodyPr>
            <a:normAutofit fontScale="90000"/>
          </a:bodyPr>
          <a:lstStyle/>
          <a:p>
            <a:r>
              <a:rPr lang="de-DE" dirty="0"/>
              <a:t>Unterbringung</a:t>
            </a:r>
          </a:p>
        </p:txBody>
      </p:sp>
      <p:sp>
        <p:nvSpPr>
          <p:cNvPr id="4" name="Inhaltsplatzhalter 3">
            <a:extLst>
              <a:ext uri="{FF2B5EF4-FFF2-40B4-BE49-F238E27FC236}">
                <a16:creationId xmlns:a16="http://schemas.microsoft.com/office/drawing/2014/main" id="{D06F1F31-4A79-037A-6D16-68127C148DDF}"/>
              </a:ext>
            </a:extLst>
          </p:cNvPr>
          <p:cNvSpPr>
            <a:spLocks noGrp="1"/>
          </p:cNvSpPr>
          <p:nvPr>
            <p:ph sz="half" idx="2"/>
          </p:nvPr>
        </p:nvSpPr>
        <p:spPr>
          <a:xfrm>
            <a:off x="1978022" y="980728"/>
            <a:ext cx="9300966" cy="5267672"/>
          </a:xfrm>
        </p:spPr>
        <p:txBody>
          <a:bodyPr>
            <a:normAutofit/>
          </a:bodyPr>
          <a:lstStyle/>
          <a:p>
            <a:pPr marL="0" indent="0">
              <a:buNone/>
            </a:pPr>
            <a:r>
              <a:rPr lang="de-DE" sz="2400" dirty="0"/>
              <a:t>BGH, Beschl. V. 07.08.2024, Az.: XII ZB 169/24, FamRZ 2024, 1820f.:</a:t>
            </a:r>
          </a:p>
          <a:p>
            <a:pPr marL="0" indent="0">
              <a:buNone/>
            </a:pPr>
            <a:r>
              <a:rPr lang="de-DE" sz="2400" dirty="0"/>
              <a:t>Wird über die regelmäßige Höchstfrist der geschlossenen Unterbringung von einem Jahr hinaus eine Unterbringung von bis zu zwei Jahren genehmigt oder angeordnet, ist diese Abweichung vom Regelfall im Hinblick auf den hohen Rang des Rechts auf Freiheit der Person ausreichend zu begründen. Solche Gründe können sich etwa aus konkreten Feststellungen über die Dauer einer notwendigen Therapie oder aus fehlenden Heilungs- und Besserungsaussichten bei anhaltender Eigengefährdung ergeben. Dabei erfordert das im Gesetz genannte Merkmal der "Offensichtlichkeit", dass die Gründe für eine über ein Jahr hinaus währende Unterbringungsbedürftigkeit für das sachverständig beratene Gericht deutlich und erkennbar hervortreten.</a:t>
            </a:r>
          </a:p>
        </p:txBody>
      </p:sp>
    </p:spTree>
    <p:extLst>
      <p:ext uri="{BB962C8B-B14F-4D97-AF65-F5344CB8AC3E}">
        <p14:creationId xmlns:p14="http://schemas.microsoft.com/office/powerpoint/2010/main" val="1749230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9B6B82-DAAD-4FC3-7269-1AEB11A000B3}"/>
              </a:ext>
            </a:extLst>
          </p:cNvPr>
          <p:cNvSpPr>
            <a:spLocks noGrp="1"/>
          </p:cNvSpPr>
          <p:nvPr>
            <p:ph type="title"/>
          </p:nvPr>
        </p:nvSpPr>
        <p:spPr>
          <a:xfrm>
            <a:off x="1979612" y="381000"/>
            <a:ext cx="9144001" cy="527720"/>
          </a:xfrm>
        </p:spPr>
        <p:txBody>
          <a:bodyPr>
            <a:normAutofit fontScale="90000"/>
          </a:bodyPr>
          <a:lstStyle/>
          <a:p>
            <a:r>
              <a:rPr lang="de-DE" dirty="0"/>
              <a:t>Unterbringung</a:t>
            </a:r>
          </a:p>
        </p:txBody>
      </p:sp>
      <p:sp>
        <p:nvSpPr>
          <p:cNvPr id="4" name="Inhaltsplatzhalter 3">
            <a:extLst>
              <a:ext uri="{FF2B5EF4-FFF2-40B4-BE49-F238E27FC236}">
                <a16:creationId xmlns:a16="http://schemas.microsoft.com/office/drawing/2014/main" id="{21B18BA6-123F-53C3-7C02-6E3F1D8F892C}"/>
              </a:ext>
            </a:extLst>
          </p:cNvPr>
          <p:cNvSpPr>
            <a:spLocks noGrp="1"/>
          </p:cNvSpPr>
          <p:nvPr>
            <p:ph sz="half" idx="2"/>
          </p:nvPr>
        </p:nvSpPr>
        <p:spPr>
          <a:xfrm>
            <a:off x="1978022" y="1052736"/>
            <a:ext cx="9444982" cy="5195664"/>
          </a:xfrm>
        </p:spPr>
        <p:txBody>
          <a:bodyPr>
            <a:normAutofit lnSpcReduction="10000"/>
          </a:bodyPr>
          <a:lstStyle/>
          <a:p>
            <a:pPr marL="0" indent="0">
              <a:buNone/>
            </a:pPr>
            <a:r>
              <a:rPr lang="de-DE" dirty="0"/>
              <a:t>BGH, Beschl. v. 07.02.2024, Az.: VII ZB 458/23, FamRZ 2024, 805f.:</a:t>
            </a:r>
          </a:p>
          <a:p>
            <a:pPr marL="0" indent="0">
              <a:buNone/>
            </a:pPr>
            <a:r>
              <a:rPr lang="de-DE" dirty="0"/>
              <a:t>Bei erstmaliger Genehmigung der Unterbringung eines betreuten Betroffenen (mit hirnorganischer Persönlichkeitsstörung nach Verletzung bei einem Verkehrsunfall) zunächst in der geschlossenen Abteilung eines psychiatrischen Krankenhauses (für 1 Jahr) und sodann in der beschützender Abteilung einer Pflegeeinrichtung (für 1 weiteres Jahr) fehlt es für die über 1 Jahr dauernde Unterbringung an einer tragfähigen Begründung, wenn sich dem Beschluss keine konkreten Anknüpfungspunkte für die Annahme entnehmen lassen, dass mangels Heilungs- und Besserungsaussichten bei anhaltender Eigengefährdung auch nach Ablauf der gesetzlichen Regelhöchstdauer (§ 329 Abs. 1 S. 1 </a:t>
            </a:r>
            <a:r>
              <a:rPr lang="de-DE" dirty="0" err="1"/>
              <a:t>FamFG</a:t>
            </a:r>
            <a:r>
              <a:rPr lang="de-DE" dirty="0"/>
              <a:t>) noch eine Unterbringungsbedürftigkeit besteht, wenn sich das Amtsgericht insoweit lediglich auf die "Empfehlung" eines Sachverständigen bezieht. Damit ist die vom Gesetz geforderte "offensichtlich" lange währende Unterbringungsbedürftigkeit nicht dargelegt, wenn auch das Gutachten und eine ergänzende Stellungnahme letztlich keine eindeutige Aussage zur Unterbringungsdauer getroffen haben.</a:t>
            </a:r>
          </a:p>
        </p:txBody>
      </p:sp>
    </p:spTree>
    <p:extLst>
      <p:ext uri="{BB962C8B-B14F-4D97-AF65-F5344CB8AC3E}">
        <p14:creationId xmlns:p14="http://schemas.microsoft.com/office/powerpoint/2010/main" val="1270673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3805F-A3EA-E2B3-00EB-E71479D05AB6}"/>
              </a:ext>
            </a:extLst>
          </p:cNvPr>
          <p:cNvSpPr>
            <a:spLocks noGrp="1"/>
          </p:cNvSpPr>
          <p:nvPr>
            <p:ph type="title"/>
          </p:nvPr>
        </p:nvSpPr>
        <p:spPr>
          <a:xfrm>
            <a:off x="1979612" y="381000"/>
            <a:ext cx="9144001" cy="599728"/>
          </a:xfrm>
        </p:spPr>
        <p:txBody>
          <a:bodyPr/>
          <a:lstStyle/>
          <a:p>
            <a:r>
              <a:rPr lang="de-DE" dirty="0"/>
              <a:t>Unterbringung</a:t>
            </a:r>
          </a:p>
        </p:txBody>
      </p:sp>
      <p:sp>
        <p:nvSpPr>
          <p:cNvPr id="4" name="Inhaltsplatzhalter 3">
            <a:extLst>
              <a:ext uri="{FF2B5EF4-FFF2-40B4-BE49-F238E27FC236}">
                <a16:creationId xmlns:a16="http://schemas.microsoft.com/office/drawing/2014/main" id="{09CF801A-4130-A89C-EE47-471B10247C04}"/>
              </a:ext>
            </a:extLst>
          </p:cNvPr>
          <p:cNvSpPr>
            <a:spLocks noGrp="1"/>
          </p:cNvSpPr>
          <p:nvPr>
            <p:ph sz="half" idx="2"/>
          </p:nvPr>
        </p:nvSpPr>
        <p:spPr>
          <a:xfrm>
            <a:off x="1978022" y="1124744"/>
            <a:ext cx="9372974" cy="5123656"/>
          </a:xfrm>
        </p:spPr>
        <p:txBody>
          <a:bodyPr/>
          <a:lstStyle/>
          <a:p>
            <a:pPr marL="0" indent="0">
              <a:buNone/>
            </a:pPr>
            <a:r>
              <a:rPr lang="de-DE" dirty="0"/>
              <a:t>BGH, Beschl. v. 17.01.2024, Az.: XII ZB 434/23, </a:t>
            </a:r>
            <a:r>
              <a:rPr lang="de-DE" dirty="0" err="1"/>
              <a:t>RuP</a:t>
            </a:r>
            <a:r>
              <a:rPr lang="de-DE" dirty="0"/>
              <a:t> 2024, 169ff.:</a:t>
            </a:r>
          </a:p>
          <a:p>
            <a:pPr marL="457200" indent="-457200">
              <a:buAutoNum type="arabicPeriod"/>
            </a:pPr>
            <a:r>
              <a:rPr lang="de-DE" dirty="0"/>
              <a:t>Ist auszuschließen, dass der Betreute eine Behandlung ohne Zwang vornehmen lassen wird, ist die Genehmigung der Unterbringung zur Durchführung der Heilbehandlung nur zulässig, wenn die Voraussetzungen für die Einwilligung in eine ärztliche Zwangsmaßnahme nach § 1832 Abs. 1 Satz 1 BGB vorliegen und diese gemäß § 1832 Abs. 2 BGB rechtswirksam genehmigt wird (Fortführung BGH, Beschluss vom 8. November 2023 - XII ZB 219/23).</a:t>
            </a:r>
          </a:p>
          <a:p>
            <a:pPr marL="457200" indent="-457200">
              <a:buAutoNum type="arabicPeriod"/>
            </a:pPr>
            <a:r>
              <a:rPr lang="de-DE" dirty="0"/>
              <a:t>Die Genehmigung einer geschlossenen Unterbringung nach § 1831 Abs. 1 Nr. 1 BGB erfordert eine ernstliche und konkrete Gefahr für Leib und Leben des Betreuten. Es müssen konkrete Anhaltspunkte für den Eintritt eines erheblichen Gesundheitsschadens vorliegen. Allein der pauschale Hinweis darauf, dass die Betroffene durch ihr Wahnerleben so stark beeinträchtigt sei, dass „sie sich nicht mehr ausreichend selbst versorgen“, „keinerlei Gefahren abschätzen und Dritte bedrohen“ könne, reicht hierfür nicht aus.</a:t>
            </a:r>
          </a:p>
          <a:p>
            <a:pPr marL="457200" indent="-457200">
              <a:buAutoNum type="arabicPeriod"/>
            </a:pPr>
            <a:endParaRPr lang="de-DE" dirty="0"/>
          </a:p>
        </p:txBody>
      </p:sp>
    </p:spTree>
    <p:extLst>
      <p:ext uri="{BB962C8B-B14F-4D97-AF65-F5344CB8AC3E}">
        <p14:creationId xmlns:p14="http://schemas.microsoft.com/office/powerpoint/2010/main" val="4097409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C67D18-0209-52DC-6A24-C6C59AAC62F2}"/>
              </a:ext>
            </a:extLst>
          </p:cNvPr>
          <p:cNvSpPr>
            <a:spLocks noGrp="1"/>
          </p:cNvSpPr>
          <p:nvPr>
            <p:ph type="title"/>
          </p:nvPr>
        </p:nvSpPr>
        <p:spPr>
          <a:xfrm>
            <a:off x="1979612" y="381000"/>
            <a:ext cx="9144001" cy="599728"/>
          </a:xfrm>
        </p:spPr>
        <p:txBody>
          <a:bodyPr/>
          <a:lstStyle/>
          <a:p>
            <a:r>
              <a:rPr lang="de-DE" dirty="0"/>
              <a:t>Unterbringung</a:t>
            </a:r>
          </a:p>
        </p:txBody>
      </p:sp>
      <p:sp>
        <p:nvSpPr>
          <p:cNvPr id="4" name="Inhaltsplatzhalter 3">
            <a:extLst>
              <a:ext uri="{FF2B5EF4-FFF2-40B4-BE49-F238E27FC236}">
                <a16:creationId xmlns:a16="http://schemas.microsoft.com/office/drawing/2014/main" id="{13E0E4E6-64A6-4683-BDC0-A513ADFC5C8C}"/>
              </a:ext>
            </a:extLst>
          </p:cNvPr>
          <p:cNvSpPr>
            <a:spLocks noGrp="1"/>
          </p:cNvSpPr>
          <p:nvPr>
            <p:ph sz="half" idx="2"/>
          </p:nvPr>
        </p:nvSpPr>
        <p:spPr>
          <a:xfrm>
            <a:off x="1978022" y="1124744"/>
            <a:ext cx="9444982" cy="5123656"/>
          </a:xfrm>
        </p:spPr>
        <p:txBody>
          <a:bodyPr/>
          <a:lstStyle/>
          <a:p>
            <a:pPr marL="0" indent="0">
              <a:buNone/>
            </a:pPr>
            <a:r>
              <a:rPr lang="de-DE" dirty="0"/>
              <a:t>Eine Unterbringung eines Erwachsenen nach diesen Bestimmungen ist allerdings immer nur bei Eigengefährdung des Betroffenen möglich, wegen einer Lebens- oder erheblichen Gesundheitsgefahr (erhebliche Selbstgefährdung). Der typische Fall ist die Suizidgefahr. Eine erhebliche Gefahr sehen manche Gerichte auch bei Drohen der Chronifizierung einer Schizophrenie oder Manie mit dem damit verbundenen Persönlichkeitsabbau. Das Bundesverfassungsgericht führt dazu aus: </a:t>
            </a:r>
          </a:p>
          <a:p>
            <a:pPr marL="0" indent="0">
              <a:buNone/>
            </a:pPr>
            <a:r>
              <a:rPr lang="de-DE" i="1" dirty="0"/>
              <a:t>Die Freiheit der Person ist ein so hohes Rechtsgut, </a:t>
            </a:r>
            <a:r>
              <a:rPr lang="de-DE" i="1" dirty="0" err="1"/>
              <a:t>daß</a:t>
            </a:r>
            <a:r>
              <a:rPr lang="de-DE" i="1" dirty="0"/>
              <a:t> sie nur aus besonders gewichtigem Grund angetastet werden darf (vgl. BVerfGE 45, 187 (223</a:t>
            </a:r>
            <a:r>
              <a:rPr lang="de-DE" i="1" dirty="0">
                <a:hlinkClick r:id="rId2"/>
              </a:rPr>
              <a:t>)</a:t>
            </a:r>
            <a:r>
              <a:rPr lang="de-DE" i="1" dirty="0"/>
              <a:t>). Die Einschränkung dieser Freiheit ist daher stets der strengen Prüfung am Grundsatz der Verhältnismäßigkeit zu unterziehen. (…) Die von den behandelnden Ärzten des Klinikums geäußerte Einschätzung, das Wahnsystem des Beschwerdeführers drohe sich zu verfestigen, rechtfertigt demgegenüber allein die Annahme einer Gefahr, die keinen Aufschub duldet, nicht. Das gilt vor allem auch darum, weil die Ärzte eine Selbst- oder Fremdgefährdung nicht feststellen konnten. (BVerfG, Beschl. v. 23.03.1998, Az.: 2 BvR 2270/96)</a:t>
            </a:r>
            <a:endParaRPr lang="de-DE" dirty="0"/>
          </a:p>
        </p:txBody>
      </p:sp>
    </p:spTree>
    <p:extLst>
      <p:ext uri="{BB962C8B-B14F-4D97-AF65-F5344CB8AC3E}">
        <p14:creationId xmlns:p14="http://schemas.microsoft.com/office/powerpoint/2010/main" val="2798223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103763-1559-9854-B7BD-97247063DC8C}"/>
              </a:ext>
            </a:extLst>
          </p:cNvPr>
          <p:cNvSpPr>
            <a:spLocks noGrp="1"/>
          </p:cNvSpPr>
          <p:nvPr>
            <p:ph type="title"/>
          </p:nvPr>
        </p:nvSpPr>
        <p:spPr>
          <a:xfrm>
            <a:off x="1979612" y="381000"/>
            <a:ext cx="9144001" cy="599728"/>
          </a:xfrm>
        </p:spPr>
        <p:txBody>
          <a:bodyPr/>
          <a:lstStyle/>
          <a:p>
            <a:r>
              <a:rPr lang="de-DE" dirty="0"/>
              <a:t>Unterbringung</a:t>
            </a:r>
          </a:p>
        </p:txBody>
      </p:sp>
      <p:sp>
        <p:nvSpPr>
          <p:cNvPr id="4" name="Inhaltsplatzhalter 3">
            <a:extLst>
              <a:ext uri="{FF2B5EF4-FFF2-40B4-BE49-F238E27FC236}">
                <a16:creationId xmlns:a16="http://schemas.microsoft.com/office/drawing/2014/main" id="{236F8F51-F330-7099-9A8A-0978C4F6F0AD}"/>
              </a:ext>
            </a:extLst>
          </p:cNvPr>
          <p:cNvSpPr>
            <a:spLocks noGrp="1"/>
          </p:cNvSpPr>
          <p:nvPr>
            <p:ph sz="half" idx="2"/>
          </p:nvPr>
        </p:nvSpPr>
        <p:spPr>
          <a:xfrm>
            <a:off x="1978022" y="1124744"/>
            <a:ext cx="9444982" cy="5123656"/>
          </a:xfrm>
        </p:spPr>
        <p:txBody>
          <a:bodyPr/>
          <a:lstStyle/>
          <a:p>
            <a:r>
              <a:rPr lang="de-DE" dirty="0"/>
              <a:t>Öffentlich-rechtliche Unterbringung</a:t>
            </a:r>
          </a:p>
          <a:p>
            <a:pPr marL="0" indent="0">
              <a:buNone/>
            </a:pPr>
            <a:r>
              <a:rPr lang="de-DE" dirty="0"/>
              <a:t>Die Psychisch-Kranken-Gesetze ermöglichen die Unterbringungen auch, wenn „bedeutende Rechtsgüter anderer erheblich gefährdet“ sind. Sie regeln die Befugnisse von Polizei, Ordnungsämtern, Sozialpsychiatrischen Diensten und rechtlichen Betreuern. Außerdem wird geregelt, wann Zwangsuntersuchungen, Zwangsmaßnahmen und -behandlungen erlaubt sind. In den neueren Gesetzen wird auch beschrieben, dass ambulante vor- und nachsorgende Hilfen angeboten und Beratungsangebote gemacht werden sollen. </a:t>
            </a:r>
          </a:p>
          <a:p>
            <a:pPr marL="0" indent="0">
              <a:buNone/>
            </a:pPr>
            <a:r>
              <a:rPr lang="de-DE" dirty="0"/>
              <a:t>Der Zwangseingewiesene hat zwar das Recht, behandelt zu werden, doch hat er nicht die Wahl, ob er sich mit Medikamenten oder psychotherapeutisch behandeln lässt. Er kann jedoch Medikamente ablehnen. </a:t>
            </a:r>
          </a:p>
        </p:txBody>
      </p:sp>
    </p:spTree>
    <p:extLst>
      <p:ext uri="{BB962C8B-B14F-4D97-AF65-F5344CB8AC3E}">
        <p14:creationId xmlns:p14="http://schemas.microsoft.com/office/powerpoint/2010/main" val="1921975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015604-E054-30F9-E734-AA36A07C9A67}"/>
              </a:ext>
            </a:extLst>
          </p:cNvPr>
          <p:cNvSpPr>
            <a:spLocks noGrp="1"/>
          </p:cNvSpPr>
          <p:nvPr>
            <p:ph type="title"/>
          </p:nvPr>
        </p:nvSpPr>
        <p:spPr>
          <a:xfrm>
            <a:off x="1979612" y="381000"/>
            <a:ext cx="9144001" cy="599728"/>
          </a:xfrm>
        </p:spPr>
        <p:txBody>
          <a:bodyPr/>
          <a:lstStyle/>
          <a:p>
            <a:r>
              <a:rPr lang="de-DE" dirty="0"/>
              <a:t>Unterbringung</a:t>
            </a:r>
          </a:p>
        </p:txBody>
      </p:sp>
      <p:sp>
        <p:nvSpPr>
          <p:cNvPr id="4" name="Inhaltsplatzhalter 3">
            <a:extLst>
              <a:ext uri="{FF2B5EF4-FFF2-40B4-BE49-F238E27FC236}">
                <a16:creationId xmlns:a16="http://schemas.microsoft.com/office/drawing/2014/main" id="{8B1FB3E6-4B60-0960-C715-5777F351178B}"/>
              </a:ext>
            </a:extLst>
          </p:cNvPr>
          <p:cNvSpPr>
            <a:spLocks noGrp="1"/>
          </p:cNvSpPr>
          <p:nvPr>
            <p:ph sz="half" idx="2"/>
          </p:nvPr>
        </p:nvSpPr>
        <p:spPr>
          <a:xfrm>
            <a:off x="1978022" y="1052736"/>
            <a:ext cx="9372974" cy="5195664"/>
          </a:xfrm>
        </p:spPr>
        <p:txBody>
          <a:bodyPr/>
          <a:lstStyle/>
          <a:p>
            <a:pPr marL="0" indent="0">
              <a:buNone/>
            </a:pPr>
            <a:r>
              <a:rPr lang="de-DE" dirty="0"/>
              <a:t>LG Rottweil, Beschl. v. 12.05.2023, Az.: 1 T 67/23:</a:t>
            </a:r>
          </a:p>
          <a:p>
            <a:pPr marL="0" indent="0">
              <a:buNone/>
            </a:pPr>
            <a:r>
              <a:rPr lang="de-DE" dirty="0"/>
              <a:t>Bei der Auswahl einer geeigneten Einrichtung gem. § 18 Abs 1 S. 1 </a:t>
            </a:r>
            <a:r>
              <a:rPr lang="de-DE" dirty="0" err="1"/>
              <a:t>PsychKHG</a:t>
            </a:r>
            <a:r>
              <a:rPr lang="de-DE" dirty="0"/>
              <a:t> BW hat die untere Verwaltungsbehörde § 20 Abs. 6 S. 1 und § 20 Abs. 3 </a:t>
            </a:r>
            <a:r>
              <a:rPr lang="de-DE" dirty="0" err="1"/>
              <a:t>PsychKHG</a:t>
            </a:r>
            <a:r>
              <a:rPr lang="de-DE" dirty="0"/>
              <a:t> BW und dabei auch den durch den Betroffenen in einer Patientenverfügung geregelten Ausschluss eines speziellen Krankenhauses zu beachten.</a:t>
            </a:r>
          </a:p>
          <a:p>
            <a:pPr marL="0" indent="0">
              <a:buNone/>
            </a:pPr>
            <a:endParaRPr lang="de-DE" dirty="0"/>
          </a:p>
          <a:p>
            <a:pPr marL="0" indent="0">
              <a:buNone/>
            </a:pPr>
            <a:r>
              <a:rPr lang="de-DE" dirty="0"/>
              <a:t>Maßregelvollzug:</a:t>
            </a:r>
          </a:p>
          <a:p>
            <a:pPr marL="0" indent="0">
              <a:buNone/>
            </a:pPr>
            <a:r>
              <a:rPr lang="de-DE" dirty="0"/>
              <a:t>Die strafrechtliche Unterbringung ist möglich (§ 63 StGB), wenn ein psychisch kranker Straftäter weitere erhebliche Straftaten zu begehen droht und schuldunfähig (§ 20 StGB) ist. Diese Freiheitsentziehung erfolgt aufgrund strafgerichtlicher Entscheidung im Rahmen des Maßregelvollzugs. </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440466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7CF750-3EFF-753E-D99F-8C9B96CD48BB}"/>
              </a:ext>
            </a:extLst>
          </p:cNvPr>
          <p:cNvSpPr>
            <a:spLocks noGrp="1"/>
          </p:cNvSpPr>
          <p:nvPr>
            <p:ph type="title"/>
          </p:nvPr>
        </p:nvSpPr>
        <p:spPr>
          <a:xfrm>
            <a:off x="1979612" y="381000"/>
            <a:ext cx="9144001" cy="599728"/>
          </a:xfrm>
        </p:spPr>
        <p:txBody>
          <a:bodyPr/>
          <a:lstStyle/>
          <a:p>
            <a:r>
              <a:rPr lang="de-DE" dirty="0"/>
              <a:t>Zwangsbehandlung</a:t>
            </a:r>
          </a:p>
        </p:txBody>
      </p:sp>
      <p:sp>
        <p:nvSpPr>
          <p:cNvPr id="4" name="Inhaltsplatzhalter 3">
            <a:extLst>
              <a:ext uri="{FF2B5EF4-FFF2-40B4-BE49-F238E27FC236}">
                <a16:creationId xmlns:a16="http://schemas.microsoft.com/office/drawing/2014/main" id="{3C046E96-E2BF-4680-5236-B4430BAE20B2}"/>
              </a:ext>
            </a:extLst>
          </p:cNvPr>
          <p:cNvSpPr>
            <a:spLocks noGrp="1"/>
          </p:cNvSpPr>
          <p:nvPr>
            <p:ph sz="half" idx="2"/>
          </p:nvPr>
        </p:nvSpPr>
        <p:spPr>
          <a:xfrm>
            <a:off x="1978022" y="1052736"/>
            <a:ext cx="9300966" cy="5195664"/>
          </a:xfrm>
        </p:spPr>
        <p:txBody>
          <a:bodyPr>
            <a:normAutofit fontScale="92500" lnSpcReduction="20000"/>
          </a:bodyPr>
          <a:lstStyle/>
          <a:p>
            <a:pPr marL="0" indent="0">
              <a:buNone/>
            </a:pPr>
            <a:r>
              <a:rPr lang="de-DE" dirty="0"/>
              <a:t>§ 1832 BGB Ärztliche Zwangsmaßnahmen</a:t>
            </a:r>
          </a:p>
          <a:p>
            <a:pPr marL="457200" indent="-457200">
              <a:buAutoNum type="arabicParenBoth"/>
            </a:pPr>
            <a:r>
              <a:rPr lang="de-DE" sz="1500" dirty="0"/>
              <a:t>Widerspricht eine Untersuchung des Gesundheitszustands, eine Heilbehandlung oder ein ärztlicher Eingriff dem natürlichen Willen des Betreuten (ärztliche Zwangsmaßnahme), so kann der Betreuer in die ärztliche Zwangsmaßnahme nur einwilligen, wenn </a:t>
            </a:r>
          </a:p>
          <a:p>
            <a:pPr marL="0" indent="0">
              <a:buNone/>
            </a:pPr>
            <a:r>
              <a:rPr lang="de-DE" sz="1500" dirty="0"/>
              <a:t>	1. die ärztliche Zwangsmaßnahme notwendig ist, um einen drohenden erheblichen 	gesundheitlichen Schaden vom Betreuten abzuwenden,	</a:t>
            </a:r>
          </a:p>
          <a:p>
            <a:pPr marL="0" indent="0">
              <a:buNone/>
            </a:pPr>
            <a:r>
              <a:rPr lang="de-DE" sz="1500" dirty="0"/>
              <a:t>	2. der Betreute aufgrund einer psychischen Krankheit oder einer geistigen oder seelischen 	Behinderung die Notwendigkeit der ärztlichen Maßnahme nicht erkennen oder nicht nach 	dieser Einsicht handeln kann,</a:t>
            </a:r>
          </a:p>
          <a:p>
            <a:pPr marL="0" indent="0">
              <a:buNone/>
            </a:pPr>
            <a:r>
              <a:rPr lang="de-DE" sz="1500" dirty="0"/>
              <a:t>	3. die ärztliche Zwangsmaßnahme dem nach </a:t>
            </a:r>
            <a:r>
              <a:rPr lang="de-DE" sz="1500" dirty="0">
                <a:effectLst/>
              </a:rPr>
              <a:t>§ 1827</a:t>
            </a:r>
            <a:r>
              <a:rPr lang="de-DE" sz="1500" dirty="0"/>
              <a:t> zu beachtenden Willen des Betreuten 	entspricht,</a:t>
            </a:r>
          </a:p>
          <a:p>
            <a:pPr marL="0" indent="0">
              <a:buNone/>
            </a:pPr>
            <a:r>
              <a:rPr lang="de-DE" sz="1500" dirty="0"/>
              <a:t>	4. zuvor ernsthaft, mit dem nötigen Zeitaufwand und ohne Ausübung unzulässigen Drucks 	versucht wurde, den Betreuten von der Notwendigkeit der ärztlichen Maßnahme zu 	überzeugen,</a:t>
            </a:r>
          </a:p>
          <a:p>
            <a:pPr marL="0" indent="0">
              <a:buNone/>
            </a:pPr>
            <a:r>
              <a:rPr lang="de-DE" sz="1500" dirty="0"/>
              <a:t>	5. der drohende erhebliche gesundheitliche Schaden durch keine andere den Betreuten 	weniger belastende Maßnahme abgewendet werden kann,	</a:t>
            </a:r>
          </a:p>
          <a:p>
            <a:pPr marL="0" indent="0">
              <a:buNone/>
            </a:pPr>
            <a:r>
              <a:rPr lang="de-DE" sz="1500" dirty="0"/>
              <a:t>	6. der zu erwartende Nutzen der ärztlichen Zwangsmaßnahme die zu erwartenden 	Beeinträchtigungen 	deutlich überwiegt und</a:t>
            </a:r>
          </a:p>
          <a:p>
            <a:pPr marL="0" indent="0">
              <a:buNone/>
            </a:pPr>
            <a:r>
              <a:rPr lang="de-DE" sz="1500" dirty="0"/>
              <a:t>	7. die ärztliche Zwangsmaßnahme im Rahmen eines stationären Aufenthalts in einem 	Krankenhaus, in dem die gebotene medizinische Versorgung des Betreuten einschließlich einer 	erforderlichen Nachbehandlung sichergestellt ist, durchgeführt wird.	</a:t>
            </a:r>
          </a:p>
        </p:txBody>
      </p:sp>
    </p:spTree>
    <p:extLst>
      <p:ext uri="{BB962C8B-B14F-4D97-AF65-F5344CB8AC3E}">
        <p14:creationId xmlns:p14="http://schemas.microsoft.com/office/powerpoint/2010/main" val="3049869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764438-B38B-BA74-1CFB-158EFB076B5E}"/>
              </a:ext>
            </a:extLst>
          </p:cNvPr>
          <p:cNvSpPr>
            <a:spLocks noGrp="1"/>
          </p:cNvSpPr>
          <p:nvPr>
            <p:ph type="title"/>
          </p:nvPr>
        </p:nvSpPr>
        <p:spPr>
          <a:xfrm>
            <a:off x="1979612" y="381000"/>
            <a:ext cx="9144001" cy="671736"/>
          </a:xfrm>
        </p:spPr>
        <p:txBody>
          <a:bodyPr/>
          <a:lstStyle/>
          <a:p>
            <a:r>
              <a:rPr lang="de-DE" dirty="0"/>
              <a:t>Zwangsbehandlung</a:t>
            </a:r>
          </a:p>
        </p:txBody>
      </p:sp>
      <p:sp>
        <p:nvSpPr>
          <p:cNvPr id="4" name="Inhaltsplatzhalter 3">
            <a:extLst>
              <a:ext uri="{FF2B5EF4-FFF2-40B4-BE49-F238E27FC236}">
                <a16:creationId xmlns:a16="http://schemas.microsoft.com/office/drawing/2014/main" id="{E7FC8AA1-83D8-58AF-F3FB-91DF81765E34}"/>
              </a:ext>
            </a:extLst>
          </p:cNvPr>
          <p:cNvSpPr>
            <a:spLocks noGrp="1"/>
          </p:cNvSpPr>
          <p:nvPr>
            <p:ph sz="half" idx="2"/>
          </p:nvPr>
        </p:nvSpPr>
        <p:spPr>
          <a:xfrm>
            <a:off x="1978022" y="1124744"/>
            <a:ext cx="9300966" cy="5123656"/>
          </a:xfrm>
        </p:spPr>
        <p:txBody>
          <a:bodyPr/>
          <a:lstStyle/>
          <a:p>
            <a:pPr marL="0" indent="0">
              <a:buNone/>
            </a:pPr>
            <a:r>
              <a:rPr lang="de-DE" dirty="0"/>
              <a:t>Überzeugungsversuch:</a:t>
            </a:r>
          </a:p>
          <a:p>
            <a:pPr marL="457200" indent="-457200">
              <a:buAutoNum type="arabicPeriod"/>
            </a:pPr>
            <a:r>
              <a:rPr lang="de-DE" dirty="0"/>
              <a:t>Eine ärztliche Zwangsmaßnahme ist nur dann gemäß § 9 a Abs. 1 Nr. 7 </a:t>
            </a:r>
            <a:r>
              <a:rPr lang="de-DE" dirty="0" err="1"/>
              <a:t>MVollzG</a:t>
            </a:r>
            <a:r>
              <a:rPr lang="de-DE" dirty="0"/>
              <a:t> LSA zulässig, wenn der ernsthafte, mit dem nötigen Zeitaufwand und ohne Ausübung von Druck unternommene Versuch einer Ärztin oder eines Arztes, ein Einverständnis der untergebrachten Person zu der Maßnahme zu erreichen, erfolglos geblieben ist.</a:t>
            </a:r>
          </a:p>
          <a:p>
            <a:pPr marL="457200" indent="-457200">
              <a:buAutoNum type="arabicPeriod"/>
            </a:pPr>
            <a:r>
              <a:rPr lang="de-DE" dirty="0"/>
              <a:t>Zu den Anforderungen an die tatrichterliche Feststellung und Darlegung des Versuchs, die untergebrachte Person von der Notwendigkeit einer ärztlichen Maßnahme zu überzeugen (im Anschluss an Senatsbeschlüsse vom 12. September 2018 - XII ZB 87/18, FamRZ 2018, 1947; vom 13. September 2017 - XII ZB 185/17, FamRZ 2017, 2056 und vom 30. Juli 2014 - XII ZB 169/14, FamRZ 2014, 1694).</a:t>
            </a:r>
          </a:p>
          <a:p>
            <a:pPr marL="0" indent="0">
              <a:buNone/>
            </a:pPr>
            <a:r>
              <a:rPr lang="de-DE" dirty="0"/>
              <a:t>BGH, Beschl. V. 12.06.2024, Az.: XII ZB 572/23, NJW 2024, 3224ff.</a:t>
            </a:r>
          </a:p>
        </p:txBody>
      </p:sp>
    </p:spTree>
    <p:extLst>
      <p:ext uri="{BB962C8B-B14F-4D97-AF65-F5344CB8AC3E}">
        <p14:creationId xmlns:p14="http://schemas.microsoft.com/office/powerpoint/2010/main" val="113766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E05470-807E-D1EF-F8A5-62BB65BC0A6B}"/>
              </a:ext>
            </a:extLst>
          </p:cNvPr>
          <p:cNvSpPr>
            <a:spLocks noGrp="1"/>
          </p:cNvSpPr>
          <p:nvPr>
            <p:ph type="title"/>
          </p:nvPr>
        </p:nvSpPr>
        <p:spPr>
          <a:xfrm>
            <a:off x="1979612" y="381000"/>
            <a:ext cx="9144001" cy="599728"/>
          </a:xfrm>
        </p:spPr>
        <p:txBody>
          <a:bodyPr/>
          <a:lstStyle/>
          <a:p>
            <a:r>
              <a:rPr lang="de-DE" dirty="0"/>
              <a:t>Zwangsbehandlung</a:t>
            </a:r>
          </a:p>
        </p:txBody>
      </p:sp>
      <p:sp>
        <p:nvSpPr>
          <p:cNvPr id="4" name="Inhaltsplatzhalter 3">
            <a:extLst>
              <a:ext uri="{FF2B5EF4-FFF2-40B4-BE49-F238E27FC236}">
                <a16:creationId xmlns:a16="http://schemas.microsoft.com/office/drawing/2014/main" id="{CBE9BF66-D7F3-DAF2-95E7-23FE8B75A525}"/>
              </a:ext>
            </a:extLst>
          </p:cNvPr>
          <p:cNvSpPr>
            <a:spLocks noGrp="1"/>
          </p:cNvSpPr>
          <p:nvPr>
            <p:ph sz="half" idx="2"/>
          </p:nvPr>
        </p:nvSpPr>
        <p:spPr>
          <a:xfrm>
            <a:off x="1978022" y="1124744"/>
            <a:ext cx="9444982" cy="5123656"/>
          </a:xfrm>
        </p:spPr>
        <p:txBody>
          <a:bodyPr/>
          <a:lstStyle/>
          <a:p>
            <a:pPr marL="0" indent="0">
              <a:buNone/>
            </a:pPr>
            <a:r>
              <a:rPr lang="de-DE" dirty="0"/>
              <a:t>BVerfG, Urt. v. 26.11.2024, Az.: 1 BvL 1/24: Zwangsbehandlung in der Pflegeeinrichtung vs. Zwangsbehandlung im Krankenhaus</a:t>
            </a:r>
          </a:p>
          <a:p>
            <a:pPr marL="457200" indent="-457200">
              <a:buAutoNum type="arabicPeriod"/>
            </a:pPr>
            <a:r>
              <a:rPr lang="de-DE" dirty="0"/>
              <a:t>Ärztliche Zwangsmaßnahmen gegenüber nicht einwilligungsfähigen Betreuten in Erfüllung der staatlichen Schutzpflicht aus Art. 2 Abs. 2 Satz 1 GG sind an strenge Voraussetzungen gebunden und nur als letztes Mittel zulässig.</a:t>
            </a:r>
          </a:p>
          <a:p>
            <a:pPr marL="457200" indent="-457200">
              <a:buAutoNum type="arabicPeriod"/>
            </a:pPr>
            <a:r>
              <a:rPr lang="de-DE" dirty="0"/>
              <a:t>Die mit den fachrechtlichen Anforderungen an ärztliche Zwangsmaßnahmen verbundenen Eingriffe in das Grundrecht der nicht einwilligungsfähigen Betreuten aus Art. 2 Abs. 2 Satz 1 Alt. 2 GG unterliegen einer strengen Verhältnismäßigkeitsprüfung.</a:t>
            </a:r>
          </a:p>
          <a:p>
            <a:pPr marL="457200" indent="-457200">
              <a:buAutoNum type="arabicPeriod"/>
            </a:pPr>
            <a:r>
              <a:rPr lang="de-DE" dirty="0"/>
              <a:t>Die Bindung einer ärztlichen Zwangsmaßnahme an einen stationären Aufenthalt in einem Krankenhaus mit näher bestimmtem Versorgungsniveau ist grundsätzlich zulässig. </a:t>
            </a:r>
          </a:p>
          <a:p>
            <a:pPr marL="457200" indent="-457200">
              <a:buAutoNum type="arabicPeriod"/>
            </a:pPr>
            <a:endParaRPr lang="de-DE" dirty="0"/>
          </a:p>
          <a:p>
            <a:pPr marL="457200" indent="-457200">
              <a:buAutoNum type="arabicPeriod"/>
            </a:pPr>
            <a:endParaRPr lang="de-DE" dirty="0"/>
          </a:p>
        </p:txBody>
      </p:sp>
    </p:spTree>
    <p:extLst>
      <p:ext uri="{BB962C8B-B14F-4D97-AF65-F5344CB8AC3E}">
        <p14:creationId xmlns:p14="http://schemas.microsoft.com/office/powerpoint/2010/main" val="4159887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557B9A-0971-C914-BDD8-A04419FC3593}"/>
              </a:ext>
            </a:extLst>
          </p:cNvPr>
          <p:cNvSpPr>
            <a:spLocks noGrp="1"/>
          </p:cNvSpPr>
          <p:nvPr>
            <p:ph type="title"/>
          </p:nvPr>
        </p:nvSpPr>
        <p:spPr>
          <a:xfrm>
            <a:off x="1979612" y="381000"/>
            <a:ext cx="9144001" cy="599728"/>
          </a:xfrm>
        </p:spPr>
        <p:txBody>
          <a:bodyPr/>
          <a:lstStyle/>
          <a:p>
            <a:r>
              <a:rPr lang="de-DE" dirty="0"/>
              <a:t>Zwangsbehandlung</a:t>
            </a:r>
          </a:p>
        </p:txBody>
      </p:sp>
      <p:sp>
        <p:nvSpPr>
          <p:cNvPr id="4" name="Inhaltsplatzhalter 3">
            <a:extLst>
              <a:ext uri="{FF2B5EF4-FFF2-40B4-BE49-F238E27FC236}">
                <a16:creationId xmlns:a16="http://schemas.microsoft.com/office/drawing/2014/main" id="{22738021-E8A5-9B14-89A4-F519126D3A17}"/>
              </a:ext>
            </a:extLst>
          </p:cNvPr>
          <p:cNvSpPr>
            <a:spLocks noGrp="1"/>
          </p:cNvSpPr>
          <p:nvPr>
            <p:ph sz="half" idx="2"/>
          </p:nvPr>
        </p:nvSpPr>
        <p:spPr>
          <a:xfrm>
            <a:off x="1978022" y="1124744"/>
            <a:ext cx="9588998" cy="5123656"/>
          </a:xfrm>
        </p:spPr>
        <p:txBody>
          <a:bodyPr>
            <a:normAutofit fontScale="92500" lnSpcReduction="20000"/>
          </a:bodyPr>
          <a:lstStyle/>
          <a:p>
            <a:pPr marL="0" indent="0">
              <a:buNone/>
            </a:pPr>
            <a:r>
              <a:rPr lang="de-DE" dirty="0"/>
              <a:t>4.	Die mit dem Krankenhausvorbehalt verfolgten Zwecke des Schutzes 	vor Zwangsmaßnahmen im privaten Wohnumfeld, der Prüfung der 	Voraussetzungen ärztlicher Zwangsmaßnahmen durch 	multiprofessionelle Teams, der Verhinderung von auf Fehlanreizen 	beruhendem Ergreifen nicht erforderlicher ärztlicher 	Zwangsmaßnahmen und der Sicherstellung einer angemessenen 	fachlichen Versorgung sind legitim und grundrechtlich fundiert.</a:t>
            </a:r>
          </a:p>
          <a:p>
            <a:pPr marL="0" indent="0">
              <a:buNone/>
            </a:pPr>
            <a:r>
              <a:rPr lang="de-DE" dirty="0"/>
              <a:t>5. 	Eine ausnahmslose Bindung der ärztlichen Zwangsmaßnahme an einen 	stationären Krankenhausaufenthalt ist allerdings unangemessen. Eine 	Ausnahme ist geboten, soweit Betreuten im Einzelfall nach einer 	Betrachtung ex ante aufgrund der ausnahmslosen Vorgabe, ärztliche 	Zwangsmaßnahmen im Rahmen eines stationären Aufenthalts in einem 	Krankenhaus durchzuführen, erhebliche Beeinträchtigungen der 	körperlichen Unversehrtheit zumindest mit einiger Wahrscheinlichkeit 	drohen und zu erwarten ist, dass diese Beeinträchtigungen bei einer 	Durchführung in der Einrichtung, in der die Betreuten untergebracht sind 	und in welcher der Krankenhausstandard im Hinblick auf die konkret 	erforderliche medizinische Versorgung einschließlich der 	Nachversorgung voraussichtlich nahezu erreicht wird, vermieden oder 	jedenfalls signifikant reduziert werden können, ohne dass andere 	Beeinträchtigungen der körperlichen Unversehrtheit oder einer anderen 	grundrechtlich geschützten Position mit vergleichbarem Gewicht 	drohen.</a:t>
            </a:r>
          </a:p>
        </p:txBody>
      </p:sp>
    </p:spTree>
    <p:extLst>
      <p:ext uri="{BB962C8B-B14F-4D97-AF65-F5344CB8AC3E}">
        <p14:creationId xmlns:p14="http://schemas.microsoft.com/office/powerpoint/2010/main" val="147089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FD3257-4F85-544D-D207-CDC700814DD9}"/>
              </a:ext>
            </a:extLst>
          </p:cNvPr>
          <p:cNvSpPr>
            <a:spLocks noGrp="1"/>
          </p:cNvSpPr>
          <p:nvPr>
            <p:ph type="title"/>
          </p:nvPr>
        </p:nvSpPr>
        <p:spPr>
          <a:xfrm>
            <a:off x="1979612" y="381000"/>
            <a:ext cx="9144001" cy="599728"/>
          </a:xfrm>
        </p:spPr>
        <p:txBody>
          <a:bodyPr/>
          <a:lstStyle/>
          <a:p>
            <a:r>
              <a:rPr lang="de-DE" dirty="0"/>
              <a:t>Fixierung</a:t>
            </a:r>
          </a:p>
        </p:txBody>
      </p:sp>
      <p:sp>
        <p:nvSpPr>
          <p:cNvPr id="4" name="Inhaltsplatzhalter 3">
            <a:extLst>
              <a:ext uri="{FF2B5EF4-FFF2-40B4-BE49-F238E27FC236}">
                <a16:creationId xmlns:a16="http://schemas.microsoft.com/office/drawing/2014/main" id="{02152BE4-4460-D1C1-6F3D-ACD9464E9E9E}"/>
              </a:ext>
            </a:extLst>
          </p:cNvPr>
          <p:cNvSpPr>
            <a:spLocks noGrp="1"/>
          </p:cNvSpPr>
          <p:nvPr>
            <p:ph sz="half" idx="2"/>
          </p:nvPr>
        </p:nvSpPr>
        <p:spPr>
          <a:xfrm>
            <a:off x="1978022" y="1052736"/>
            <a:ext cx="9444982" cy="5195664"/>
          </a:xfrm>
        </p:spPr>
        <p:txBody>
          <a:bodyPr>
            <a:normAutofit fontScale="85000" lnSpcReduction="20000"/>
          </a:bodyPr>
          <a:lstStyle/>
          <a:p>
            <a:pPr marL="0" indent="0">
              <a:buNone/>
            </a:pPr>
            <a:r>
              <a:rPr lang="de-DE" dirty="0"/>
              <a:t>BVerfG, Nichtannahmebeschluss vom 24.10.2024, Az.: 2 BvR 1031/24:</a:t>
            </a:r>
          </a:p>
          <a:p>
            <a:pPr marL="0" indent="0">
              <a:buNone/>
            </a:pPr>
            <a:r>
              <a:rPr lang="de-DE" dirty="0"/>
              <a:t>Die Fixierung eines Patienten stellt einen Eingriff in dessen Grundrecht auf Freiheit der Person (Art. 2 Abs. 2 Satz 2 </a:t>
            </a:r>
            <a:r>
              <a:rPr lang="de-DE" dirty="0" err="1"/>
              <a:t>i.V.m</a:t>
            </a:r>
            <a:r>
              <a:rPr lang="de-DE" dirty="0"/>
              <a:t>. Art. 104 GG) dar. Fehlende Einsichtsfähigkeit lässt den Schutz des Art. 2 Abs. 2 GG nicht entfallen (vgl. BVerfGE 58, 208 &lt;224&gt;; 128, 282 &lt;301&gt;; 149, 293 &lt;318 </a:t>
            </a:r>
            <a:r>
              <a:rPr lang="de-DE" dirty="0" err="1"/>
              <a:t>Rn</a:t>
            </a:r>
            <a:r>
              <a:rPr lang="de-DE" dirty="0"/>
              <a:t>. 66&gt;); er ist auch dem psychisch Kranken und nicht voll Geschäftsfähigen garantiert (vgl. BVerfGE 10, 302 &lt;309&gt;; 58, 208 &lt;224&gt;; 128, 282 &lt;301&gt;; 149, 293 &lt;318 </a:t>
            </a:r>
            <a:r>
              <a:rPr lang="de-DE" dirty="0" err="1"/>
              <a:t>Rn</a:t>
            </a:r>
            <a:r>
              <a:rPr lang="de-DE" dirty="0"/>
              <a:t>. 66&gt;). Aufgrund ihrer besonderen Eingriffsintensität ist die nicht nur kurzfristige Fixierung sämtlicher Gliedmaßen auch im Rahmen eines bereits bestehenden Freiheitsentziehungsverhältnisses als eigenständige Freiheitsentziehung zu qualifizieren, die den Richtervorbehalt des Art. 104 Abs. 2 Satz 1 GG abermals auslöst (BVerfGE 149, 293 &lt;320 </a:t>
            </a:r>
            <a:r>
              <a:rPr lang="de-DE" dirty="0" err="1"/>
              <a:t>Rn</a:t>
            </a:r>
            <a:r>
              <a:rPr lang="de-DE" dirty="0"/>
              <a:t>. 69&gt;). Von einer kurzfristigen Maßnahme ist in der Regel auszugehen, wenn sie absehbar die Dauer von ungefähr einer halben Stunde unterschreitet (BVerfGE 149, 293 &lt;319 </a:t>
            </a:r>
            <a:r>
              <a:rPr lang="de-DE" dirty="0" err="1"/>
              <a:t>Rn</a:t>
            </a:r>
            <a:r>
              <a:rPr lang="de-DE" dirty="0"/>
              <a:t>. 68&gt;). Die Freiheitsentziehung erfordert grundsätzlich eine vorherige richterliche Anordnung (vgl. nur BVerfGE 10, 302 &lt;321&gt;; 22, 311 &lt;317&gt;; 105, 239 &lt;248&gt;; 149, 293 &lt;334 </a:t>
            </a:r>
            <a:r>
              <a:rPr lang="de-DE" dirty="0" err="1"/>
              <a:t>Rn</a:t>
            </a:r>
            <a:r>
              <a:rPr lang="de-DE" dirty="0"/>
              <a:t>. 98&gt;). Eine nachträgliche richterliche Entscheidung ist nur dann zulässig, wenn der mit der Freiheitsentziehung verfolgte verfassungsrechtlich zulässige Zweck nicht erreichbar wäre, sofern der Maßnahme die richterliche Entscheidung vorausgehen müsste (vgl. BVerfGE 22, 311 &lt;317&gt;; 105, 239 &lt;248&gt;; 149, 293 &lt;334 </a:t>
            </a:r>
            <a:r>
              <a:rPr lang="de-DE" dirty="0" err="1"/>
              <a:t>Rn</a:t>
            </a:r>
            <a:r>
              <a:rPr lang="de-DE" dirty="0"/>
              <a:t>. 98&gt;). Art. 104 Abs. 2 Satz 2 GG fordert in einem solchen Fall, die richterliche Entscheidung unverzüglich nachzuholen (vgl. BVerfGE 10, 302 &lt;321&gt;; 105, 239 &lt;249&gt;; 149, 293 &lt;334 </a:t>
            </a:r>
            <a:r>
              <a:rPr lang="de-DE" dirty="0" err="1"/>
              <a:t>Rn</a:t>
            </a:r>
            <a:r>
              <a:rPr lang="de-DE" dirty="0"/>
              <a:t>. 99&gt;). Das Tatbestandsmerkmal „unverzüglich“ ist dahin auszulegen, dass die richterliche Entscheidung ohne jede Verzögerung, die sich nicht aus sachlichen Gründen rechtfertigen lässt, nachgeholt werden muss (vgl. BVerfGE 105, 239 &lt;249&gt;; 149, 293 &lt;334 f. </a:t>
            </a:r>
            <a:r>
              <a:rPr lang="de-DE" dirty="0" err="1"/>
              <a:t>Rn</a:t>
            </a:r>
            <a:r>
              <a:rPr lang="de-DE" dirty="0"/>
              <a:t>. 99&gt; </a:t>
            </a:r>
            <a:r>
              <a:rPr lang="de-DE" dirty="0" err="1"/>
              <a:t>m.w.N</a:t>
            </a:r>
            <a:r>
              <a:rPr lang="de-DE" dirty="0"/>
              <a:t>.).</a:t>
            </a:r>
          </a:p>
        </p:txBody>
      </p:sp>
    </p:spTree>
    <p:extLst>
      <p:ext uri="{BB962C8B-B14F-4D97-AF65-F5344CB8AC3E}">
        <p14:creationId xmlns:p14="http://schemas.microsoft.com/office/powerpoint/2010/main" val="176437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090CD2-2E67-E2E8-AF1F-C13927FB88FB}"/>
              </a:ext>
            </a:extLst>
          </p:cNvPr>
          <p:cNvSpPr>
            <a:spLocks noGrp="1"/>
          </p:cNvSpPr>
          <p:nvPr>
            <p:ph type="title"/>
          </p:nvPr>
        </p:nvSpPr>
        <p:spPr>
          <a:xfrm>
            <a:off x="1979612" y="381000"/>
            <a:ext cx="9144001" cy="527720"/>
          </a:xfrm>
        </p:spPr>
        <p:txBody>
          <a:bodyPr>
            <a:normAutofit fontScale="90000"/>
          </a:bodyPr>
          <a:lstStyle/>
          <a:p>
            <a:r>
              <a:rPr lang="de-DE" dirty="0"/>
              <a:t>Fixierung</a:t>
            </a:r>
          </a:p>
        </p:txBody>
      </p:sp>
      <p:sp>
        <p:nvSpPr>
          <p:cNvPr id="4" name="Inhaltsplatzhalter 3">
            <a:extLst>
              <a:ext uri="{FF2B5EF4-FFF2-40B4-BE49-F238E27FC236}">
                <a16:creationId xmlns:a16="http://schemas.microsoft.com/office/drawing/2014/main" id="{8BAFE59C-B848-5330-D75A-05F75124FEA1}"/>
              </a:ext>
            </a:extLst>
          </p:cNvPr>
          <p:cNvSpPr>
            <a:spLocks noGrp="1"/>
          </p:cNvSpPr>
          <p:nvPr>
            <p:ph sz="half" idx="2"/>
          </p:nvPr>
        </p:nvSpPr>
        <p:spPr>
          <a:xfrm>
            <a:off x="1978022" y="1052736"/>
            <a:ext cx="9444982" cy="5195664"/>
          </a:xfrm>
        </p:spPr>
        <p:txBody>
          <a:bodyPr/>
          <a:lstStyle/>
          <a:p>
            <a:pPr marL="0" indent="0">
              <a:buNone/>
            </a:pPr>
            <a:endParaRPr lang="de-DE" dirty="0"/>
          </a:p>
          <a:p>
            <a:pPr marL="0" indent="0">
              <a:buNone/>
            </a:pPr>
            <a:r>
              <a:rPr lang="de-DE" dirty="0"/>
              <a:t>Fixierung in der Klinik</a:t>
            </a:r>
          </a:p>
          <a:p>
            <a:pPr marL="0" indent="0">
              <a:buNone/>
            </a:pPr>
            <a:r>
              <a:rPr lang="de-DE" dirty="0"/>
              <a:t>AG Schmallenberg, Beschl. V. 25.08.2023, Az.: 2 XVII  94/23, NJW-RR 2023, 1498</a:t>
            </a:r>
          </a:p>
          <a:p>
            <a:pPr marL="457200" indent="-457200">
              <a:buAutoNum type="arabicPeriod"/>
            </a:pPr>
            <a:r>
              <a:rPr lang="de-DE" dirty="0"/>
              <a:t>Bei freiheitsentziehenden Maßnahmen ist auch im Delir und dem aufgehobenen freien Willen des Patienten im Regelfall eine richterliche Genehmigung der Fixierungsmaßnahmen erforderlich.</a:t>
            </a:r>
          </a:p>
          <a:p>
            <a:pPr marL="457200" indent="-457200">
              <a:buAutoNum type="arabicPeriod"/>
            </a:pPr>
            <a:r>
              <a:rPr lang="de-DE" dirty="0"/>
              <a:t>Ist der nach § 1358 BGB vertretungsbefugte Ehegatte nicht erreichbar, kann das Betreuungsgericht in einem solchen Fall die freiheitsentziehende Maßnahme gemäß § 1867 BGB einstweilig anordnen.</a:t>
            </a:r>
          </a:p>
          <a:p>
            <a:pPr marL="457200" indent="-457200">
              <a:buAutoNum type="arabicPeriod"/>
            </a:pPr>
            <a:endParaRPr lang="de-DE" dirty="0"/>
          </a:p>
        </p:txBody>
      </p:sp>
    </p:spTree>
    <p:extLst>
      <p:ext uri="{BB962C8B-B14F-4D97-AF65-F5344CB8AC3E}">
        <p14:creationId xmlns:p14="http://schemas.microsoft.com/office/powerpoint/2010/main" val="1358474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A15A6E-0527-48F5-5892-1E58B3FD3006}"/>
              </a:ext>
            </a:extLst>
          </p:cNvPr>
          <p:cNvSpPr>
            <a:spLocks noGrp="1"/>
          </p:cNvSpPr>
          <p:nvPr>
            <p:ph type="title"/>
          </p:nvPr>
        </p:nvSpPr>
        <p:spPr>
          <a:xfrm>
            <a:off x="1979612" y="381000"/>
            <a:ext cx="9144001" cy="671736"/>
          </a:xfrm>
        </p:spPr>
        <p:txBody>
          <a:bodyPr/>
          <a:lstStyle/>
          <a:p>
            <a:r>
              <a:rPr lang="de-DE" dirty="0"/>
              <a:t>Fixierung</a:t>
            </a:r>
          </a:p>
        </p:txBody>
      </p:sp>
      <p:sp>
        <p:nvSpPr>
          <p:cNvPr id="4" name="Inhaltsplatzhalter 3">
            <a:extLst>
              <a:ext uri="{FF2B5EF4-FFF2-40B4-BE49-F238E27FC236}">
                <a16:creationId xmlns:a16="http://schemas.microsoft.com/office/drawing/2014/main" id="{523AB6B4-DB96-1CA9-815A-B07F52FA1986}"/>
              </a:ext>
            </a:extLst>
          </p:cNvPr>
          <p:cNvSpPr>
            <a:spLocks noGrp="1"/>
          </p:cNvSpPr>
          <p:nvPr>
            <p:ph sz="half" idx="2"/>
          </p:nvPr>
        </p:nvSpPr>
        <p:spPr>
          <a:xfrm>
            <a:off x="1978022" y="1124744"/>
            <a:ext cx="9372974" cy="5123656"/>
          </a:xfrm>
        </p:spPr>
        <p:txBody>
          <a:bodyPr/>
          <a:lstStyle/>
          <a:p>
            <a:pPr marL="0" indent="0">
              <a:buNone/>
            </a:pPr>
            <a:r>
              <a:rPr lang="de-DE" dirty="0"/>
              <a:t>AG Offenburg, Beschl. V. 30.05.2023, Az.: 4 XVII 266/23</a:t>
            </a:r>
          </a:p>
          <a:p>
            <a:pPr marL="457200" indent="-457200">
              <a:buAutoNum type="arabicPeriod"/>
            </a:pPr>
            <a:r>
              <a:rPr lang="de-DE" dirty="0"/>
              <a:t>Bei einem sedierten Patienten, der künstlich beatmet wird und der bei Aufweckversuchen delirant ist, muss verhindert werden, dass er sich im Rahmen eines Aufweckprozesses lebensnotwendige Versorgungsschläuche und Drainagen zieht. Hierbei kann eine zeitweise Fixierung zur Abwendung einer gegenwärtigen erheblichen Selbstgefährdung des Betroffenen erforderlich sein. </a:t>
            </a:r>
          </a:p>
          <a:p>
            <a:pPr marL="457200" indent="-457200">
              <a:buAutoNum type="arabicPeriod"/>
            </a:pPr>
            <a:r>
              <a:rPr lang="de-DE" dirty="0"/>
              <a:t>Von der Bestellung eines Verfahrenspflegers kann abgesehen werden, wenn der Schutzbedarf des Betroffenen in Bezug auf seine zeitweise Fixierung offensichtlich ist. Dies gilt insbesondere, wenn sich der Verfahrenspfleger derzeit nicht mit dem Betroffenen über Sinn und Zweck der Fixierung austauschen kann, so dass der gesetzliche Zweck einer </a:t>
            </a:r>
            <a:r>
              <a:rPr lang="de-DE" dirty="0" err="1"/>
              <a:t>Verfahrenspflegerbestellung</a:t>
            </a:r>
            <a:r>
              <a:rPr lang="de-DE" dirty="0"/>
              <a:t> derzeit nicht erreicht werden kann, nämlich der Austausch mit dem und die Begleitung des Betroffenen (entgegen AG Frankfurt, Beschluss vom 29. Oktober 2021 - 38 XVII 3262/21; Anschluss BGH, Beschluss vom 13. Mai 2020 - XII ZB 541/19).  </a:t>
            </a:r>
          </a:p>
        </p:txBody>
      </p:sp>
    </p:spTree>
    <p:extLst>
      <p:ext uri="{BB962C8B-B14F-4D97-AF65-F5344CB8AC3E}">
        <p14:creationId xmlns:p14="http://schemas.microsoft.com/office/powerpoint/2010/main" val="169734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04504B-E5B8-2EF2-C59A-328D1A1487F7}"/>
              </a:ext>
            </a:extLst>
          </p:cNvPr>
          <p:cNvSpPr>
            <a:spLocks noGrp="1"/>
          </p:cNvSpPr>
          <p:nvPr>
            <p:ph type="title"/>
          </p:nvPr>
        </p:nvSpPr>
        <p:spPr>
          <a:xfrm>
            <a:off x="1979612" y="381000"/>
            <a:ext cx="9144001" cy="3048000"/>
          </a:xfrm>
        </p:spPr>
        <p:txBody>
          <a:bodyPr/>
          <a:lstStyle/>
          <a:p>
            <a:pPr algn="ctr"/>
            <a:r>
              <a:rPr lang="de-DE" dirty="0"/>
              <a:t>Vielen Dank</a:t>
            </a:r>
          </a:p>
        </p:txBody>
      </p:sp>
    </p:spTree>
    <p:extLst>
      <p:ext uri="{BB962C8B-B14F-4D97-AF65-F5344CB8AC3E}">
        <p14:creationId xmlns:p14="http://schemas.microsoft.com/office/powerpoint/2010/main" val="235231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Meereswellen 16:9">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5820126_TF02901025.potx" id="{D8102021-B9C0-47F3-959C-44D4CF639778}" vid="{2E016689-1ECC-4F33-A3BA-53938AAD5E2C}"/>
    </a:ext>
  </a:extLst>
</a:theme>
</file>

<file path=ppt/theme/theme2.xml><?xml version="1.0" encoding="utf-8"?>
<a:theme xmlns:a="http://schemas.openxmlformats.org/drawingml/2006/main" name="Office-Design">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Design">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A2223A-9182-462D-922F-5606A5A907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45C5BB1-9D2C-412A-AE6C-0FC75190A4CE}">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40262f94-9f35-4ac3-9a90-690165a166b7"/>
    <ds:schemaRef ds:uri="a4f35948-e619-41b3-aa29-22878b09cfd2"/>
    <ds:schemaRef ds:uri="http://www.w3.org/XML/1998/namespace"/>
    <ds:schemaRef ds:uri="http://purl.org/dc/dcmitype/"/>
  </ds:schemaRefs>
</ds:datastoreItem>
</file>

<file path=customXml/itemProps3.xml><?xml version="1.0" encoding="utf-8"?>
<ds:datastoreItem xmlns:ds="http://schemas.openxmlformats.org/officeDocument/2006/customXml" ds:itemID="{2B6DE00F-F2BC-4082-AB87-D0D78777DE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Naturpräsentation „Meereswellen“ (Breitbild)</Template>
  <TotalTime>0</TotalTime>
  <Words>3887</Words>
  <Application>Microsoft Office PowerPoint</Application>
  <PresentationFormat>Benutzerdefiniert</PresentationFormat>
  <Paragraphs>128</Paragraphs>
  <Slides>26</Slides>
  <Notes>3</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26</vt:i4>
      </vt:variant>
    </vt:vector>
  </HeadingPairs>
  <TitlesOfParts>
    <vt:vector size="29" baseType="lpstr">
      <vt:lpstr>Arial</vt:lpstr>
      <vt:lpstr>Century Gothic</vt:lpstr>
      <vt:lpstr>Meereswellen 16:9</vt:lpstr>
      <vt:lpstr>Behandlung Einwilligungsunfähiger  Teil 1:Feststellung der Einwilligungsun-fähigkeit Teil 2:Unterbringung, Zwangsbehandlung, Fixierung</vt:lpstr>
      <vt:lpstr>Behandlung Einwilligungsunfähiger</vt:lpstr>
      <vt:lpstr>Behandlung Einwilligungsunfähiger Vorüberlegungen</vt:lpstr>
      <vt:lpstr>Behandlung Einwilligungsunfähiger Vorüberlegungen</vt:lpstr>
      <vt:lpstr>Bedeutung der Einwilligung</vt:lpstr>
      <vt:lpstr>Bedeutung der Einwilligung</vt:lpstr>
      <vt:lpstr>Bedeutung der Einwilligung</vt:lpstr>
      <vt:lpstr>Feststellung der Einwilligungsunfähigkeit</vt:lpstr>
      <vt:lpstr>Feststellung der Einwilligungsunfähigkeit</vt:lpstr>
      <vt:lpstr>Feststellung der Einwilligungsunfähigkeit</vt:lpstr>
      <vt:lpstr>Feststellung der Einwilligungsunfähigkeit Minderjährige</vt:lpstr>
      <vt:lpstr>Unterbringung</vt:lpstr>
      <vt:lpstr>Unterbringung</vt:lpstr>
      <vt:lpstr>Unterbringung</vt:lpstr>
      <vt:lpstr>Unterbringung</vt:lpstr>
      <vt:lpstr>Unterbringung</vt:lpstr>
      <vt:lpstr>Unterbringung</vt:lpstr>
      <vt:lpstr>Unterbringung</vt:lpstr>
      <vt:lpstr>Zwangsbehandlung</vt:lpstr>
      <vt:lpstr>Zwangsbehandlung</vt:lpstr>
      <vt:lpstr>Zwangsbehandlung</vt:lpstr>
      <vt:lpstr>Zwangsbehandlung</vt:lpstr>
      <vt:lpstr>Fixierung</vt:lpstr>
      <vt:lpstr>Fixierung</vt:lpstr>
      <vt:lpstr>Fixierung</vt:lpstr>
      <vt:lpstr>Vielen Dank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Dr.Motz</dc:creator>
  <cp:lastModifiedBy>Frau Motz</cp:lastModifiedBy>
  <cp:revision>21</cp:revision>
  <dcterms:created xsi:type="dcterms:W3CDTF">2024-10-31T14:42:34Z</dcterms:created>
  <dcterms:modified xsi:type="dcterms:W3CDTF">2025-01-17T16:46:05Z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