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sldIdLst>
    <p:sldId id="256" r:id="rId2"/>
    <p:sldId id="295" r:id="rId3"/>
    <p:sldId id="306" r:id="rId4"/>
    <p:sldId id="298" r:id="rId5"/>
    <p:sldId id="257" r:id="rId6"/>
    <p:sldId id="283" r:id="rId7"/>
    <p:sldId id="310" r:id="rId8"/>
    <p:sldId id="311" r:id="rId9"/>
    <p:sldId id="281" r:id="rId10"/>
    <p:sldId id="261" r:id="rId11"/>
    <p:sldId id="312" r:id="rId12"/>
    <p:sldId id="307" r:id="rId13"/>
    <p:sldId id="313" r:id="rId14"/>
    <p:sldId id="260" r:id="rId15"/>
    <p:sldId id="308" r:id="rId16"/>
    <p:sldId id="317" r:id="rId17"/>
    <p:sldId id="309" r:id="rId18"/>
    <p:sldId id="270" r:id="rId19"/>
    <p:sldId id="304" r:id="rId20"/>
    <p:sldId id="282" r:id="rId21"/>
    <p:sldId id="286" r:id="rId22"/>
    <p:sldId id="315" r:id="rId23"/>
    <p:sldId id="314" r:id="rId24"/>
    <p:sldId id="268" r:id="rId25"/>
    <p:sldId id="280" r:id="rId2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343C"/>
    <a:srgbClr val="006B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86" d="100"/>
          <a:sy n="86" d="100"/>
        </p:scale>
        <p:origin x="562" y="5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de-DE"/>
              <a:t>Mastertitelformat bearbeiten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67042751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36940046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141826514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C4408324-A84C-4A45-93B6-78D079CCE772}" type="datetime1">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1225186751"/>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C4408324-A84C-4A45-93B6-78D079CCE772}" type="datetime1">
              <a:rPr lang="en-US" smtClean="0"/>
              <a:t>4/5/2023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69269920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C4408324-A84C-4A45-93B6-78D079CCE772}" type="datetime1">
              <a:rPr lang="en-US" smtClean="0"/>
              <a:t>4/5/2023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61816760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408324-A84C-4A45-93B6-78D079CCE772}" type="datetime1">
              <a:rPr lang="en-US" smtClean="0"/>
              <a:t>4/5/2023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238013306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de-DE"/>
              <a:t>Mastertitelformat bearbeiten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C4408324-A84C-4A45-93B6-78D079CCE772}" type="datetime1">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124237896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C4408324-A84C-4A45-93B6-78D079CCE772}" type="datetime1">
              <a:rPr lang="en-US" smtClean="0"/>
              <a:t>4/5/2023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80603756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49412905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97260925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de-DE"/>
              <a:t>Mastertitelformat bearbeiten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1974418560"/>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für Zita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24582704"/>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hr oder Falsch">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de-DE"/>
              <a:t>Mastertitelformat bearbeiten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de-DE"/>
              <a:t>Mastertextformat bearbeiten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84751535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4074225482"/>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de-DE"/>
              <a:t>Mastertitelformat bearbeiten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C4408324-A84C-4A45-93B6-78D079CCE772}" type="datetime1">
              <a:rPr lang="en-US" smtClean="0"/>
              <a:t>4/5/2023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3927394490"/>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de-DE"/>
              <a:t>Mastertitelformat bearbeiten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408324-A84C-4A45-93B6-78D079CCE772}" type="datetime1">
              <a:rPr lang="en-US" smtClean="0"/>
              <a:t>4/5/2023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pPr algn="l"/>
            <a:fld id="{FAEF9944-A4F6-4C59-AEBD-678D6480B8EA}" type="slidenum">
              <a:rPr lang="en-US" smtClean="0"/>
              <a:pPr algn="l"/>
              <a:t>‹Nr.›</a:t>
            </a:fld>
            <a:endParaRPr lang="en-US" dirty="0"/>
          </a:p>
        </p:txBody>
      </p:sp>
    </p:spTree>
    <p:extLst>
      <p:ext uri="{BB962C8B-B14F-4D97-AF65-F5344CB8AC3E}">
        <p14:creationId xmlns:p14="http://schemas.microsoft.com/office/powerpoint/2010/main" val="2316650112"/>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 id="2147483784" r:id="rId15"/>
    <p:sldLayoutId id="2147483785" r:id="rId16"/>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markus_riedl/21871718760" TargetMode="External"/><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creativecommons.org/licenses/by-nd/3.0/"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BD204D50-95AE-400D-906A-1C330AA94BF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21115" b="21115"/>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el 1">
            <a:extLst>
              <a:ext uri="{FF2B5EF4-FFF2-40B4-BE49-F238E27FC236}">
                <a16:creationId xmlns:a16="http://schemas.microsoft.com/office/drawing/2014/main" id="{38456052-38D1-461F-B0BF-110E98774DB2}"/>
              </a:ext>
            </a:extLst>
          </p:cNvPr>
          <p:cNvSpPr>
            <a:spLocks noGrp="1"/>
          </p:cNvSpPr>
          <p:nvPr>
            <p:ph type="ctrTitle"/>
          </p:nvPr>
        </p:nvSpPr>
        <p:spPr>
          <a:xfrm>
            <a:off x="455586" y="1678667"/>
            <a:ext cx="4926039" cy="1750334"/>
          </a:xfrm>
        </p:spPr>
        <p:txBody>
          <a:bodyPr vert="horz" lIns="91440" tIns="45720" rIns="91440" bIns="45720" rtlCol="0">
            <a:normAutofit/>
          </a:bodyPr>
          <a:lstStyle/>
          <a:p>
            <a:pPr algn="ctr">
              <a:lnSpc>
                <a:spcPct val="90000"/>
              </a:lnSpc>
            </a:pPr>
            <a:r>
              <a:rPr lang="en-US" sz="3600" dirty="0" err="1"/>
              <a:t>Schockschaden</a:t>
            </a:r>
            <a:r>
              <a:rPr lang="en-US" sz="3600" dirty="0"/>
              <a:t> und </a:t>
            </a:r>
            <a:r>
              <a:rPr lang="en-US" sz="3600" dirty="0" err="1"/>
              <a:t>Hinterbliebenengeld</a:t>
            </a:r>
            <a:endParaRPr lang="en-US" sz="3600" dirty="0"/>
          </a:p>
        </p:txBody>
      </p:sp>
      <p:sp>
        <p:nvSpPr>
          <p:cNvPr id="3" name="Untertitel 2">
            <a:extLst>
              <a:ext uri="{FF2B5EF4-FFF2-40B4-BE49-F238E27FC236}">
                <a16:creationId xmlns:a16="http://schemas.microsoft.com/office/drawing/2014/main" id="{4CA6378B-1D0C-4C35-AFD6-968D74CF39B8}"/>
              </a:ext>
            </a:extLst>
          </p:cNvPr>
          <p:cNvSpPr>
            <a:spLocks noGrp="1"/>
          </p:cNvSpPr>
          <p:nvPr>
            <p:ph type="subTitle" idx="1"/>
          </p:nvPr>
        </p:nvSpPr>
        <p:spPr>
          <a:xfrm>
            <a:off x="677335" y="3745261"/>
            <a:ext cx="4704290" cy="1750334"/>
          </a:xfrm>
        </p:spPr>
        <p:txBody>
          <a:bodyPr vert="horz" lIns="91440" tIns="45720" rIns="91440" bIns="45720" rtlCol="0">
            <a:normAutofit fontScale="32500" lnSpcReduction="20000"/>
          </a:bodyPr>
          <a:lstStyle/>
          <a:p>
            <a:pPr algn="ctr">
              <a:lnSpc>
                <a:spcPct val="90000"/>
              </a:lnSpc>
            </a:pPr>
            <a:endParaRPr lang="en-US" sz="1400" b="1" dirty="0">
              <a:solidFill>
                <a:srgbClr val="28343C"/>
              </a:solidFill>
            </a:endParaRPr>
          </a:p>
          <a:p>
            <a:pPr algn="ctr">
              <a:lnSpc>
                <a:spcPct val="90000"/>
              </a:lnSpc>
            </a:pPr>
            <a:r>
              <a:rPr lang="en-US" sz="4800" b="1" dirty="0">
                <a:solidFill>
                  <a:srgbClr val="28343C"/>
                </a:solidFill>
              </a:rPr>
              <a:t>Timm Laue-Ogal</a:t>
            </a:r>
          </a:p>
          <a:p>
            <a:pPr algn="ctr">
              <a:lnSpc>
                <a:spcPct val="90000"/>
              </a:lnSpc>
            </a:pPr>
            <a:r>
              <a:rPr lang="en-US" sz="4000" dirty="0">
                <a:solidFill>
                  <a:srgbClr val="28343C"/>
                </a:solidFill>
              </a:rPr>
              <a:t>Rechtsanwalt</a:t>
            </a:r>
          </a:p>
          <a:p>
            <a:pPr algn="ctr">
              <a:lnSpc>
                <a:spcPct val="90000"/>
              </a:lnSpc>
            </a:pPr>
            <a:r>
              <a:rPr lang="en-US" sz="4000" dirty="0" err="1">
                <a:solidFill>
                  <a:srgbClr val="28343C"/>
                </a:solidFill>
              </a:rPr>
              <a:t>Fachanwalt</a:t>
            </a:r>
            <a:r>
              <a:rPr lang="en-US" sz="4000" dirty="0">
                <a:solidFill>
                  <a:srgbClr val="28343C"/>
                </a:solidFill>
              </a:rPr>
              <a:t> für </a:t>
            </a:r>
            <a:r>
              <a:rPr lang="en-US" sz="4000" dirty="0" err="1">
                <a:solidFill>
                  <a:srgbClr val="28343C"/>
                </a:solidFill>
              </a:rPr>
              <a:t>Medizinrecht</a:t>
            </a:r>
            <a:r>
              <a:rPr lang="en-US" sz="4000" dirty="0">
                <a:solidFill>
                  <a:srgbClr val="28343C"/>
                </a:solidFill>
              </a:rPr>
              <a:t> und </a:t>
            </a:r>
            <a:r>
              <a:rPr lang="en-US" sz="4000" dirty="0" err="1">
                <a:solidFill>
                  <a:srgbClr val="28343C"/>
                </a:solidFill>
              </a:rPr>
              <a:t>Arbeitsrecht</a:t>
            </a:r>
            <a:endParaRPr lang="en-US" sz="4000" dirty="0">
              <a:solidFill>
                <a:srgbClr val="28343C"/>
              </a:solidFill>
            </a:endParaRPr>
          </a:p>
          <a:p>
            <a:pPr algn="ctr">
              <a:lnSpc>
                <a:spcPct val="90000"/>
              </a:lnSpc>
            </a:pPr>
            <a:r>
              <a:rPr lang="en-US" sz="4000" dirty="0" err="1">
                <a:solidFill>
                  <a:srgbClr val="28343C"/>
                </a:solidFill>
              </a:rPr>
              <a:t>rechtskontor</a:t>
            </a:r>
            <a:r>
              <a:rPr lang="en-US" sz="4000" dirty="0">
                <a:solidFill>
                  <a:srgbClr val="28343C"/>
                </a:solidFill>
              </a:rPr>
              <a:t> 49, </a:t>
            </a:r>
            <a:r>
              <a:rPr lang="en-US" sz="4000" dirty="0" err="1">
                <a:solidFill>
                  <a:srgbClr val="28343C"/>
                </a:solidFill>
              </a:rPr>
              <a:t>Heger</a:t>
            </a:r>
            <a:r>
              <a:rPr lang="en-US" sz="4000" dirty="0">
                <a:solidFill>
                  <a:srgbClr val="28343C"/>
                </a:solidFill>
              </a:rPr>
              <a:t>-Tor-Wall 19, 49078 Osnabrück</a:t>
            </a:r>
          </a:p>
          <a:p>
            <a:pPr algn="ctr">
              <a:lnSpc>
                <a:spcPct val="90000"/>
              </a:lnSpc>
            </a:pPr>
            <a:endParaRPr lang="en-US" sz="1000" dirty="0">
              <a:solidFill>
                <a:srgbClr val="28343C"/>
              </a:solidFill>
            </a:endParaRPr>
          </a:p>
          <a:p>
            <a:pPr algn="ctr">
              <a:lnSpc>
                <a:spcPct val="90000"/>
              </a:lnSpc>
            </a:pPr>
            <a:r>
              <a:rPr lang="en-US" sz="5600" b="1" dirty="0" err="1">
                <a:solidFill>
                  <a:srgbClr val="28343C"/>
                </a:solidFill>
              </a:rPr>
              <a:t>MEDeinander</a:t>
            </a:r>
            <a:r>
              <a:rPr lang="en-US" sz="5600" b="1" dirty="0">
                <a:solidFill>
                  <a:srgbClr val="28343C"/>
                </a:solidFill>
              </a:rPr>
              <a:t> 05. April 2023</a:t>
            </a:r>
          </a:p>
        </p:txBody>
      </p:sp>
      <p:cxnSp>
        <p:nvCxnSpPr>
          <p:cNvPr id="31" name="Straight Connector 30">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5"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9"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1"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43"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13" name="Grafik 12" descr="Ein Bild, das Text enthält.&#10;&#10;Automatisch generierte Beschreibung">
            <a:extLst>
              <a:ext uri="{FF2B5EF4-FFF2-40B4-BE49-F238E27FC236}">
                <a16:creationId xmlns:a16="http://schemas.microsoft.com/office/drawing/2014/main" id="{568C7671-5683-4E13-8397-F3BB366B5A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87" y="5726426"/>
            <a:ext cx="2880000" cy="776041"/>
          </a:xfrm>
          <a:prstGeom prst="rect">
            <a:avLst/>
          </a:prstGeom>
        </p:spPr>
      </p:pic>
      <p:sp>
        <p:nvSpPr>
          <p:cNvPr id="5" name="Textfeld 4">
            <a:extLst>
              <a:ext uri="{FF2B5EF4-FFF2-40B4-BE49-F238E27FC236}">
                <a16:creationId xmlns:a16="http://schemas.microsoft.com/office/drawing/2014/main" id="{0186394E-4283-D783-8EE5-6F2D5B732B45}"/>
              </a:ext>
            </a:extLst>
          </p:cNvPr>
          <p:cNvSpPr txBox="1"/>
          <p:nvPr/>
        </p:nvSpPr>
        <p:spPr>
          <a:xfrm>
            <a:off x="4269854" y="6858000"/>
            <a:ext cx="7922146" cy="230832"/>
          </a:xfrm>
          <a:prstGeom prst="rect">
            <a:avLst/>
          </a:prstGeom>
          <a:noFill/>
        </p:spPr>
        <p:txBody>
          <a:bodyPr wrap="square" rtlCol="0">
            <a:spAutoFit/>
          </a:bodyPr>
          <a:lstStyle/>
          <a:p>
            <a:r>
              <a:rPr lang="de-DE" sz="900"/>
              <a:t>"</a:t>
            </a:r>
            <a:r>
              <a:rPr lang="de-DE" sz="900">
                <a:hlinkClick r:id="rId3" tooltip="https://www.flickr.com/photos/markus_riedl/21871718760"/>
              </a:rPr>
              <a:t>Dieses Foto</a:t>
            </a:r>
            <a:r>
              <a:rPr lang="de-DE" sz="900"/>
              <a:t>" von Unbekannter Autor ist lizenziert gemäß </a:t>
            </a:r>
            <a:r>
              <a:rPr lang="de-DE" sz="900">
                <a:hlinkClick r:id="rId5" tooltip="https://creativecommons.org/licenses/by-nd/3.0/"/>
              </a:rPr>
              <a:t>CC BY-ND</a:t>
            </a:r>
            <a:endParaRPr lang="de-DE" sz="900"/>
          </a:p>
        </p:txBody>
      </p:sp>
    </p:spTree>
    <p:extLst>
      <p:ext uri="{BB962C8B-B14F-4D97-AF65-F5344CB8AC3E}">
        <p14:creationId xmlns:p14="http://schemas.microsoft.com/office/powerpoint/2010/main" val="2697516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D0019-9840-44B2-AD56-49D7E65A7C36}"/>
              </a:ext>
            </a:extLst>
          </p:cNvPr>
          <p:cNvSpPr>
            <a:spLocks noGrp="1"/>
          </p:cNvSpPr>
          <p:nvPr>
            <p:ph type="title"/>
          </p:nvPr>
        </p:nvSpPr>
        <p:spPr/>
        <p:txBody>
          <a:bodyPr/>
          <a:lstStyle/>
          <a:p>
            <a:r>
              <a:rPr lang="de-DE" sz="3600" dirty="0"/>
              <a:t>Schockschaden</a:t>
            </a:r>
            <a:br>
              <a:rPr lang="de-DE" sz="3600" dirty="0"/>
            </a:br>
            <a:r>
              <a:rPr lang="de-DE" sz="3600" dirty="0"/>
              <a:t>und Hinterbliebenengeld</a:t>
            </a:r>
            <a:endParaRPr lang="de-DE" dirty="0"/>
          </a:p>
        </p:txBody>
      </p:sp>
      <p:sp>
        <p:nvSpPr>
          <p:cNvPr id="3" name="Inhaltsplatzhalter 2">
            <a:extLst>
              <a:ext uri="{FF2B5EF4-FFF2-40B4-BE49-F238E27FC236}">
                <a16:creationId xmlns:a16="http://schemas.microsoft.com/office/drawing/2014/main" id="{BE8169B9-0278-4B3B-9CAE-37A98571BA3A}"/>
              </a:ext>
            </a:extLst>
          </p:cNvPr>
          <p:cNvSpPr>
            <a:spLocks noGrp="1"/>
          </p:cNvSpPr>
          <p:nvPr>
            <p:ph idx="1"/>
          </p:nvPr>
        </p:nvSpPr>
        <p:spPr>
          <a:xfrm>
            <a:off x="677334" y="2538096"/>
            <a:ext cx="8596668" cy="3880773"/>
          </a:xfrm>
        </p:spPr>
        <p:txBody>
          <a:bodyPr>
            <a:normAutofit/>
          </a:bodyPr>
          <a:lstStyle/>
          <a:p>
            <a:r>
              <a:rPr lang="de-DE" sz="2000" dirty="0">
                <a:solidFill>
                  <a:srgbClr val="28343C"/>
                </a:solidFill>
              </a:rPr>
              <a:t>Rechtsprechung Schockschaden – alt &amp; neu</a:t>
            </a:r>
          </a:p>
          <a:p>
            <a:r>
              <a:rPr lang="de-DE" sz="2000" dirty="0">
                <a:solidFill>
                  <a:srgbClr val="28343C"/>
                </a:solidFill>
              </a:rPr>
              <a:t>Prozessualer Vortrag zum Schockschaden</a:t>
            </a:r>
          </a:p>
          <a:p>
            <a:r>
              <a:rPr lang="de-DE" sz="2000" dirty="0">
                <a:solidFill>
                  <a:srgbClr val="28343C"/>
                </a:solidFill>
              </a:rPr>
              <a:t>Entwicklung &amp; Rechtsprechung Hinterbliebenengeld</a:t>
            </a:r>
          </a:p>
          <a:p>
            <a:r>
              <a:rPr lang="de-DE" sz="2000" dirty="0">
                <a:solidFill>
                  <a:srgbClr val="28343C"/>
                </a:solidFill>
              </a:rPr>
              <a:t>Prozessualer Vortrag zum Hinterbliebenengeld</a:t>
            </a:r>
          </a:p>
          <a:p>
            <a:r>
              <a:rPr lang="de-DE" sz="2000" dirty="0">
                <a:solidFill>
                  <a:srgbClr val="28343C"/>
                </a:solidFill>
              </a:rPr>
              <a:t>Verhältnis der Schadenpositionen zueinander</a:t>
            </a:r>
          </a:p>
          <a:p>
            <a:r>
              <a:rPr lang="de-DE" sz="2000" dirty="0">
                <a:solidFill>
                  <a:srgbClr val="28343C"/>
                </a:solidFill>
              </a:rPr>
              <a:t>Ausblick / Diskussion</a:t>
            </a:r>
            <a:endParaRPr lang="de-DE" sz="2000" dirty="0"/>
          </a:p>
          <a:p>
            <a:endParaRPr lang="de-DE" dirty="0"/>
          </a:p>
          <a:p>
            <a:pPr marL="0" indent="0">
              <a:buNone/>
            </a:pPr>
            <a:endParaRPr lang="de-DE" dirty="0"/>
          </a:p>
        </p:txBody>
      </p:sp>
      <p:pic>
        <p:nvPicPr>
          <p:cNvPr id="4" name="Grafik 3" descr="Ein Bild, das Text enthält.&#10;&#10;Automatisch generierte Beschreibung">
            <a:extLst>
              <a:ext uri="{FF2B5EF4-FFF2-40B4-BE49-F238E27FC236}">
                <a16:creationId xmlns:a16="http://schemas.microsoft.com/office/drawing/2014/main" id="{39B71242-F7CE-4690-9ABB-8DBCD69BA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1962688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tue auf dem Dach eines Gebäudes">
            <a:extLst>
              <a:ext uri="{FF2B5EF4-FFF2-40B4-BE49-F238E27FC236}">
                <a16:creationId xmlns:a16="http://schemas.microsoft.com/office/drawing/2014/main" id="{D7CFA863-5181-473B-A844-DBB7FD3A0701}"/>
              </a:ext>
            </a:extLst>
          </p:cNvPr>
          <p:cNvPicPr>
            <a:picLocks noChangeAspect="1"/>
          </p:cNvPicPr>
          <p:nvPr/>
        </p:nvPicPr>
        <p:blipFill>
          <a:blip r:embed="rId2">
            <a:extLst>
              <a:ext uri="{28A0092B-C50C-407E-A947-70E740481C1C}">
                <a14:useLocalDpi xmlns:a14="http://schemas.microsoft.com/office/drawing/2010/main" val="0"/>
              </a:ext>
            </a:extLst>
          </a:blip>
          <a:srcRect l="15668" r="15668"/>
          <a:stretch/>
        </p:blipFill>
        <p:spPr>
          <a:xfrm>
            <a:off x="5126719" y="0"/>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7" name="Titel 6">
            <a:extLst>
              <a:ext uri="{FF2B5EF4-FFF2-40B4-BE49-F238E27FC236}">
                <a16:creationId xmlns:a16="http://schemas.microsoft.com/office/drawing/2014/main" id="{57302D69-A4D5-4244-9B31-BDB6539D2ED7}"/>
              </a:ext>
            </a:extLst>
          </p:cNvPr>
          <p:cNvSpPr>
            <a:spLocks noGrp="1"/>
          </p:cNvSpPr>
          <p:nvPr>
            <p:ph type="title"/>
          </p:nvPr>
        </p:nvSpPr>
        <p:spPr>
          <a:xfrm>
            <a:off x="668866" y="1917700"/>
            <a:ext cx="5123515" cy="1763714"/>
          </a:xfrm>
        </p:spPr>
        <p:txBody>
          <a:bodyPr vert="horz" lIns="91440" tIns="45720" rIns="91440" bIns="45720" rtlCol="0" anchor="b">
            <a:normAutofit/>
          </a:bodyPr>
          <a:lstStyle/>
          <a:p>
            <a:pPr algn="r"/>
            <a:r>
              <a:rPr lang="en-US" sz="4800" dirty="0" err="1"/>
              <a:t>Rechtsprechung</a:t>
            </a:r>
            <a:r>
              <a:rPr lang="en-US" sz="4800" dirty="0"/>
              <a:t>  </a:t>
            </a:r>
            <a:r>
              <a:rPr lang="en-US" sz="4800" dirty="0" err="1"/>
              <a:t>Schockschaden</a:t>
            </a:r>
            <a:endParaRPr lang="en-US" sz="4800" dirty="0"/>
          </a:p>
        </p:txBody>
      </p:sp>
      <p:sp>
        <p:nvSpPr>
          <p:cNvPr id="8" name="Textplatzhalter 7">
            <a:extLst>
              <a:ext uri="{FF2B5EF4-FFF2-40B4-BE49-F238E27FC236}">
                <a16:creationId xmlns:a16="http://schemas.microsoft.com/office/drawing/2014/main" id="{8121E320-48CA-46F7-8B44-72511D1CC69C}"/>
              </a:ext>
            </a:extLst>
          </p:cNvPr>
          <p:cNvSpPr>
            <a:spLocks noGrp="1"/>
          </p:cNvSpPr>
          <p:nvPr>
            <p:ph type="body" idx="1"/>
          </p:nvPr>
        </p:nvSpPr>
        <p:spPr>
          <a:xfrm>
            <a:off x="677335" y="4050831"/>
            <a:ext cx="5113217" cy="1096901"/>
          </a:xfrm>
        </p:spPr>
        <p:txBody>
          <a:bodyPr vert="horz" lIns="91440" tIns="45720" rIns="91440" bIns="45720" rtlCol="0" anchor="t">
            <a:normAutofit/>
          </a:bodyPr>
          <a:lstStyle/>
          <a:p>
            <a:pPr algn="r"/>
            <a:r>
              <a:rPr lang="en-US" dirty="0">
                <a:solidFill>
                  <a:srgbClr val="28343C"/>
                </a:solidFill>
              </a:rPr>
              <a:t>Der BGH </a:t>
            </a:r>
            <a:r>
              <a:rPr lang="en-US" dirty="0" err="1">
                <a:solidFill>
                  <a:srgbClr val="28343C"/>
                </a:solidFill>
              </a:rPr>
              <a:t>früher</a:t>
            </a:r>
            <a:r>
              <a:rPr lang="en-US" dirty="0">
                <a:solidFill>
                  <a:srgbClr val="28343C"/>
                </a:solidFill>
              </a:rPr>
              <a:t> und </a:t>
            </a:r>
            <a:r>
              <a:rPr lang="en-US" dirty="0" err="1">
                <a:solidFill>
                  <a:srgbClr val="28343C"/>
                </a:solidFill>
              </a:rPr>
              <a:t>heute</a:t>
            </a:r>
            <a:endParaRPr lang="en-US" dirty="0">
              <a:solidFill>
                <a:srgbClr val="28343C"/>
              </a:solidFill>
            </a:endParaRPr>
          </a:p>
        </p:txBody>
      </p:sp>
    </p:spTree>
    <p:extLst>
      <p:ext uri="{BB962C8B-B14F-4D97-AF65-F5344CB8AC3E}">
        <p14:creationId xmlns:p14="http://schemas.microsoft.com/office/powerpoint/2010/main" val="42946735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D0019-9840-44B2-AD56-49D7E65A7C36}"/>
              </a:ext>
            </a:extLst>
          </p:cNvPr>
          <p:cNvSpPr>
            <a:spLocks noGrp="1"/>
          </p:cNvSpPr>
          <p:nvPr>
            <p:ph type="title"/>
          </p:nvPr>
        </p:nvSpPr>
        <p:spPr/>
        <p:txBody>
          <a:bodyPr>
            <a:normAutofit/>
          </a:bodyPr>
          <a:lstStyle/>
          <a:p>
            <a:r>
              <a:rPr lang="de-DE" dirty="0"/>
              <a:t>Der BGH früher (bis 2019)</a:t>
            </a:r>
          </a:p>
        </p:txBody>
      </p:sp>
      <p:sp>
        <p:nvSpPr>
          <p:cNvPr id="3" name="Inhaltsplatzhalter 2">
            <a:extLst>
              <a:ext uri="{FF2B5EF4-FFF2-40B4-BE49-F238E27FC236}">
                <a16:creationId xmlns:a16="http://schemas.microsoft.com/office/drawing/2014/main" id="{BE8169B9-0278-4B3B-9CAE-37A98571BA3A}"/>
              </a:ext>
            </a:extLst>
          </p:cNvPr>
          <p:cNvSpPr>
            <a:spLocks noGrp="1"/>
          </p:cNvSpPr>
          <p:nvPr>
            <p:ph idx="1"/>
          </p:nvPr>
        </p:nvSpPr>
        <p:spPr>
          <a:xfrm>
            <a:off x="677334" y="1930400"/>
            <a:ext cx="8466666" cy="3842720"/>
          </a:xfrm>
        </p:spPr>
        <p:txBody>
          <a:bodyPr>
            <a:normAutofit lnSpcReduction="10000"/>
          </a:bodyPr>
          <a:lstStyle/>
          <a:p>
            <a:pPr marL="0" indent="0">
              <a:buNone/>
            </a:pPr>
            <a:r>
              <a:rPr lang="de-DE" sz="2000" b="1" dirty="0">
                <a:solidFill>
                  <a:srgbClr val="28343C"/>
                </a:solidFill>
              </a:rPr>
              <a:t>BGH, Urteil vom 21. Mai 2019 – VI ZR 299/17 (</a:t>
            </a:r>
            <a:r>
              <a:rPr lang="de-DE" sz="2000" b="1" dirty="0" err="1">
                <a:solidFill>
                  <a:srgbClr val="28343C"/>
                </a:solidFill>
              </a:rPr>
              <a:t>m.w.N</a:t>
            </a:r>
            <a:r>
              <a:rPr lang="de-DE" sz="2000" b="1" dirty="0">
                <a:solidFill>
                  <a:srgbClr val="28343C"/>
                </a:solidFill>
              </a:rPr>
              <a:t>.): </a:t>
            </a:r>
          </a:p>
          <a:p>
            <a:pPr marL="0" indent="0">
              <a:buNone/>
            </a:pPr>
            <a:r>
              <a:rPr lang="de-DE" sz="2000" dirty="0">
                <a:solidFill>
                  <a:srgbClr val="28343C"/>
                </a:solidFill>
              </a:rPr>
              <a:t>„Nach ständiger höchstrichterlicher Rechtsprechung können psychische Störungen von Krankheitswert eine Gesundheitsverletzung im Sinne des § 823 Abs.1 BGB darstellen. (…) </a:t>
            </a:r>
          </a:p>
          <a:p>
            <a:pPr marL="0" indent="0">
              <a:buNone/>
            </a:pPr>
            <a:r>
              <a:rPr lang="de-DE" sz="2000" dirty="0">
                <a:solidFill>
                  <a:srgbClr val="28343C"/>
                </a:solidFill>
              </a:rPr>
              <a:t>Im Bereich der sogenannten „Schockschäden“ erfahren diese Grundsätze allerdings eine gewisse Einschränkung. (…) </a:t>
            </a:r>
          </a:p>
          <a:p>
            <a:pPr marL="0" indent="0">
              <a:buNone/>
            </a:pPr>
            <a:r>
              <a:rPr lang="de-DE" sz="2000" dirty="0">
                <a:solidFill>
                  <a:srgbClr val="28343C"/>
                </a:solidFill>
              </a:rPr>
              <a:t>Psychische Beeinträchtigungen können in diesen Fällen deshalb nur dann als Gesundheitsverletzung im Sinne des § 823 Abs.1 BGB angesehen werden, wenn sie pathologisch fassbar sind und über die gesundheitlichen Beeinträchtigungen hinausgehen, denen Betroffene beim Tod oder einer schweren Verletzung eines nahen Angehörigen in der Regel ausgesetzt sind.“ </a:t>
            </a:r>
          </a:p>
        </p:txBody>
      </p:sp>
      <p:pic>
        <p:nvPicPr>
          <p:cNvPr id="4" name="Grafik 3" descr="Ein Bild, das Text enthält.&#10;&#10;Automatisch generierte Beschreibung">
            <a:extLst>
              <a:ext uri="{FF2B5EF4-FFF2-40B4-BE49-F238E27FC236}">
                <a16:creationId xmlns:a16="http://schemas.microsoft.com/office/drawing/2014/main" id="{39B71242-F7CE-4690-9ABB-8DBCD69BA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1114554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13B0939F-6409-47FF-929E-AE9785D827FD}"/>
              </a:ext>
            </a:extLst>
          </p:cNvPr>
          <p:cNvSpPr>
            <a:spLocks noGrp="1"/>
          </p:cNvSpPr>
          <p:nvPr>
            <p:ph type="title"/>
          </p:nvPr>
        </p:nvSpPr>
        <p:spPr>
          <a:xfrm>
            <a:off x="643467" y="816638"/>
            <a:ext cx="3367359" cy="5224724"/>
          </a:xfrm>
        </p:spPr>
        <p:txBody>
          <a:bodyPr anchor="ctr">
            <a:normAutofit/>
          </a:bodyPr>
          <a:lstStyle/>
          <a:p>
            <a:r>
              <a:rPr lang="de-DE" sz="2800" dirty="0"/>
              <a:t>Was galt bisher beim Schockschaden?</a:t>
            </a:r>
          </a:p>
        </p:txBody>
      </p:sp>
      <p:sp>
        <p:nvSpPr>
          <p:cNvPr id="3" name="Inhaltsplatzhalter 2">
            <a:extLst>
              <a:ext uri="{FF2B5EF4-FFF2-40B4-BE49-F238E27FC236}">
                <a16:creationId xmlns:a16="http://schemas.microsoft.com/office/drawing/2014/main" id="{8290C9EC-7559-4BC0-B73F-3FC22DB226DF}"/>
              </a:ext>
            </a:extLst>
          </p:cNvPr>
          <p:cNvSpPr>
            <a:spLocks noGrp="1"/>
          </p:cNvSpPr>
          <p:nvPr>
            <p:ph idx="1"/>
          </p:nvPr>
        </p:nvSpPr>
        <p:spPr>
          <a:xfrm>
            <a:off x="4654295" y="2581274"/>
            <a:ext cx="4619706" cy="3460087"/>
          </a:xfrm>
        </p:spPr>
        <p:txBody>
          <a:bodyPr anchor="ctr">
            <a:normAutofit/>
          </a:bodyPr>
          <a:lstStyle/>
          <a:p>
            <a:endParaRPr lang="de-DE" dirty="0"/>
          </a:p>
          <a:p>
            <a:endParaRPr lang="de-DE" dirty="0"/>
          </a:p>
        </p:txBody>
      </p:sp>
      <p:pic>
        <p:nvPicPr>
          <p:cNvPr id="4" name="Grafik 3" descr="Ein Bild, das Text enthält.&#10;&#10;Automatisch generierte Beschreibung">
            <a:extLst>
              <a:ext uri="{FF2B5EF4-FFF2-40B4-BE49-F238E27FC236}">
                <a16:creationId xmlns:a16="http://schemas.microsoft.com/office/drawing/2014/main" id="{78E406F5-6123-4F4A-B48A-CF99EB0C46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
        <p:nvSpPr>
          <p:cNvPr id="5" name="Textfeld 4">
            <a:extLst>
              <a:ext uri="{FF2B5EF4-FFF2-40B4-BE49-F238E27FC236}">
                <a16:creationId xmlns:a16="http://schemas.microsoft.com/office/drawing/2014/main" id="{10B78DF9-05B1-915C-7312-12296F131ED1}"/>
              </a:ext>
            </a:extLst>
          </p:cNvPr>
          <p:cNvSpPr txBox="1"/>
          <p:nvPr/>
        </p:nvSpPr>
        <p:spPr>
          <a:xfrm>
            <a:off x="4407258" y="1981180"/>
            <a:ext cx="5573210" cy="3724096"/>
          </a:xfrm>
          <a:prstGeom prst="rect">
            <a:avLst/>
          </a:prstGeom>
          <a:noFill/>
        </p:spPr>
        <p:txBody>
          <a:bodyPr wrap="square" rtlCol="0">
            <a:spAutoFit/>
          </a:bodyPr>
          <a:lstStyle/>
          <a:p>
            <a:endParaRPr lang="de-DE" dirty="0"/>
          </a:p>
          <a:p>
            <a:r>
              <a:rPr lang="de-DE" sz="2000" dirty="0">
                <a:solidFill>
                  <a:srgbClr val="28343C"/>
                </a:solidFill>
              </a:rPr>
              <a:t>1. Unfall oder fehlerhafte Behandlung eines Angehörigen als haftungsbegründendes Ereignis</a:t>
            </a:r>
          </a:p>
          <a:p>
            <a:endParaRPr lang="de-DE" sz="2000" dirty="0">
              <a:solidFill>
                <a:srgbClr val="28343C"/>
              </a:solidFill>
            </a:endParaRPr>
          </a:p>
          <a:p>
            <a:r>
              <a:rPr lang="de-DE" sz="2000" dirty="0">
                <a:solidFill>
                  <a:srgbClr val="28343C"/>
                </a:solidFill>
              </a:rPr>
              <a:t>2. Psychische Störung mit Krankheitswert infolge des Schicksals des Angehörigen (Kausalitätsnachweis) </a:t>
            </a:r>
          </a:p>
          <a:p>
            <a:endParaRPr lang="de-DE" sz="2000" dirty="0">
              <a:solidFill>
                <a:srgbClr val="28343C"/>
              </a:solidFill>
            </a:endParaRPr>
          </a:p>
          <a:p>
            <a:r>
              <a:rPr lang="de-DE" sz="2000" dirty="0">
                <a:solidFill>
                  <a:srgbClr val="28343C"/>
                </a:solidFill>
              </a:rPr>
              <a:t>3. Außergewöhnlich hohes Ausmaß der  psychischen Beeinträchtigung </a:t>
            </a:r>
          </a:p>
          <a:p>
            <a:endParaRPr lang="de-DE" dirty="0"/>
          </a:p>
        </p:txBody>
      </p:sp>
    </p:spTree>
    <p:extLst>
      <p:ext uri="{BB962C8B-B14F-4D97-AF65-F5344CB8AC3E}">
        <p14:creationId xmlns:p14="http://schemas.microsoft.com/office/powerpoint/2010/main" val="189684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584559B-022B-4AC1-A17D-5F0938BAB7CE}"/>
              </a:ext>
            </a:extLst>
          </p:cNvPr>
          <p:cNvSpPr>
            <a:spLocks noGrp="1"/>
          </p:cNvSpPr>
          <p:nvPr>
            <p:ph type="title"/>
          </p:nvPr>
        </p:nvSpPr>
        <p:spPr/>
        <p:txBody>
          <a:bodyPr/>
          <a:lstStyle/>
          <a:p>
            <a:r>
              <a:rPr lang="de-DE" dirty="0"/>
              <a:t>Der BGH heute - Grundsatz</a:t>
            </a:r>
          </a:p>
        </p:txBody>
      </p:sp>
      <p:sp>
        <p:nvSpPr>
          <p:cNvPr id="8" name="Inhaltsplatzhalter 7">
            <a:extLst>
              <a:ext uri="{FF2B5EF4-FFF2-40B4-BE49-F238E27FC236}">
                <a16:creationId xmlns:a16="http://schemas.microsoft.com/office/drawing/2014/main" id="{E34E3EE1-FC40-45F4-B46A-1EC3B99DA78F}"/>
              </a:ext>
            </a:extLst>
          </p:cNvPr>
          <p:cNvSpPr>
            <a:spLocks noGrp="1"/>
          </p:cNvSpPr>
          <p:nvPr>
            <p:ph idx="1"/>
          </p:nvPr>
        </p:nvSpPr>
        <p:spPr>
          <a:xfrm>
            <a:off x="677334" y="1930400"/>
            <a:ext cx="8596668" cy="3685914"/>
          </a:xfrm>
        </p:spPr>
        <p:txBody>
          <a:bodyPr>
            <a:noAutofit/>
          </a:bodyPr>
          <a:lstStyle/>
          <a:p>
            <a:pPr marL="0" indent="0">
              <a:buNone/>
            </a:pPr>
            <a:r>
              <a:rPr lang="de-DE" sz="2000" b="1" dirty="0">
                <a:solidFill>
                  <a:srgbClr val="28343C"/>
                </a:solidFill>
              </a:rPr>
              <a:t>BGH, Urteil vom 06.12.2022 – VI ZR 168/21:</a:t>
            </a:r>
          </a:p>
          <a:p>
            <a:pPr marL="0" indent="0">
              <a:buNone/>
            </a:pPr>
            <a:r>
              <a:rPr lang="de-DE" sz="2000" dirty="0">
                <a:solidFill>
                  <a:srgbClr val="28343C"/>
                </a:solidFill>
              </a:rPr>
              <a:t>„An dieser einschränkenden Auslegung des Tatbestandsmerkmals der Gesundheitsverletzung […] hält der Senat nicht länger fest. Bei sogenannten "Schockschäden" stellt - wie im Falle einer unmittelbaren Beeinträchtigung - eine psychische Störung von Krankheitswert eine Gesundheitsverletzung im Sinne des § 823 Abs. 1 BGB dar, auch wenn sie beim Geschädigten mittelbar durch die Verletzung eines Rechtsgutes bei einem Dritten verursacht wurde. Ist die psychische Beeinträchtigung pathologisch fassbar, hat sie also Krankheitswert, ist für die Bejahung einer Gesundheitsverletzung nicht erforderlich, dass die Störung über die gesundheitlichen Beeinträchtigungen hinausgeht, denen Betroffene bei der Verletzung eines Rechtsgutes eines nahen Angehörigen in der Regel ausgesetzt sind.“ </a:t>
            </a:r>
          </a:p>
        </p:txBody>
      </p:sp>
      <p:pic>
        <p:nvPicPr>
          <p:cNvPr id="9" name="Grafik 8" descr="Ein Bild, das Text enthält.&#10;&#10;Automatisch generierte Beschreibung">
            <a:extLst>
              <a:ext uri="{FF2B5EF4-FFF2-40B4-BE49-F238E27FC236}">
                <a16:creationId xmlns:a16="http://schemas.microsoft.com/office/drawing/2014/main" id="{C4E80242-772A-4272-A67E-EEEC8B4D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2016848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39D077-DFBE-CF18-20CD-ED49CAB4D3CC}"/>
              </a:ext>
            </a:extLst>
          </p:cNvPr>
          <p:cNvSpPr>
            <a:spLocks noGrp="1"/>
          </p:cNvSpPr>
          <p:nvPr>
            <p:ph type="title"/>
          </p:nvPr>
        </p:nvSpPr>
        <p:spPr/>
        <p:txBody>
          <a:bodyPr/>
          <a:lstStyle/>
          <a:p>
            <a:r>
              <a:rPr lang="de-DE" dirty="0"/>
              <a:t>Der BGH heute - Begründung</a:t>
            </a:r>
          </a:p>
        </p:txBody>
      </p:sp>
      <p:sp>
        <p:nvSpPr>
          <p:cNvPr id="3" name="Inhaltsplatzhalter 2">
            <a:extLst>
              <a:ext uri="{FF2B5EF4-FFF2-40B4-BE49-F238E27FC236}">
                <a16:creationId xmlns:a16="http://schemas.microsoft.com/office/drawing/2014/main" id="{6C6A5E12-DF5F-F04C-4F8E-C1BE03DCF6C7}"/>
              </a:ext>
            </a:extLst>
          </p:cNvPr>
          <p:cNvSpPr>
            <a:spLocks noGrp="1"/>
          </p:cNvSpPr>
          <p:nvPr>
            <p:ph idx="1"/>
          </p:nvPr>
        </p:nvSpPr>
        <p:spPr>
          <a:xfrm>
            <a:off x="677334" y="2000142"/>
            <a:ext cx="8596668" cy="3880773"/>
          </a:xfrm>
        </p:spPr>
        <p:txBody>
          <a:bodyPr/>
          <a:lstStyle/>
          <a:p>
            <a:pPr marL="0" indent="0">
              <a:buNone/>
            </a:pPr>
            <a:r>
              <a:rPr lang="de-DE" sz="1800" b="1" dirty="0">
                <a:solidFill>
                  <a:srgbClr val="28343C"/>
                </a:solidFill>
              </a:rPr>
              <a:t>BGH, Urteil vom 06.12.2022 – VI ZR 168/21:</a:t>
            </a:r>
          </a:p>
          <a:p>
            <a:pPr marL="0" indent="0">
              <a:buNone/>
            </a:pPr>
            <a:r>
              <a:rPr lang="de-DE" dirty="0">
                <a:solidFill>
                  <a:srgbClr val="28343C"/>
                </a:solidFill>
              </a:rPr>
              <a:t>„Es wäre schon für sich genommen unbillig, etwa im Falle einer besonders schwerwiegenden Straftat, die bei nahen Angehörigen des Opfers mittelbar eindeutig pathologische psychische Beeinträchtigungen (etwa schwere Depressionen) verursacht hat, diese deshalb nicht als tatbestandsmäßige Gesundheitsverletzung im Sinne des § 823 Abs.1 BGB anzusehen, weil sie im Regelfall als Reaktion auf vergleichbare Straftaten zu erwarten sind.</a:t>
            </a:r>
          </a:p>
          <a:p>
            <a:pPr marL="0" indent="0">
              <a:buNone/>
            </a:pPr>
            <a:r>
              <a:rPr lang="de-DE" sz="1800" dirty="0">
                <a:solidFill>
                  <a:srgbClr val="28343C"/>
                </a:solidFill>
              </a:rPr>
              <a:t>Darüber hinaus würde es zu Wertungswidersprüchen führen, in derartigen Fällen eine Gesundheitsverletzung zu verneinen, diese aber umgekehrt bei mittelbarer Verursachung einer psychischen Beeinträchtigung von Krankheitswert durch eine geringfügige Straftat deshalb zu bejahen, weil sie bei Angehörigen in vergleichbarer Lage regelm</a:t>
            </a:r>
            <a:r>
              <a:rPr lang="de-DE" dirty="0">
                <a:solidFill>
                  <a:srgbClr val="28343C"/>
                </a:solidFill>
              </a:rPr>
              <a:t>äßig nicht auftritt.“</a:t>
            </a:r>
            <a:endParaRPr lang="de-DE" sz="1800" dirty="0">
              <a:solidFill>
                <a:srgbClr val="28343C"/>
              </a:solidFill>
            </a:endParaRPr>
          </a:p>
          <a:p>
            <a:pPr marL="0" indent="0">
              <a:buNone/>
            </a:pPr>
            <a:endParaRPr lang="de-DE" dirty="0"/>
          </a:p>
        </p:txBody>
      </p:sp>
    </p:spTree>
    <p:extLst>
      <p:ext uri="{BB962C8B-B14F-4D97-AF65-F5344CB8AC3E}">
        <p14:creationId xmlns:p14="http://schemas.microsoft.com/office/powerpoint/2010/main" val="3662508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46378E-1656-7390-FE14-32586614DE4F}"/>
              </a:ext>
            </a:extLst>
          </p:cNvPr>
          <p:cNvSpPr>
            <a:spLocks noGrp="1"/>
          </p:cNvSpPr>
          <p:nvPr>
            <p:ph type="title"/>
          </p:nvPr>
        </p:nvSpPr>
        <p:spPr/>
        <p:txBody>
          <a:bodyPr/>
          <a:lstStyle/>
          <a:p>
            <a:r>
              <a:rPr lang="de-DE" dirty="0"/>
              <a:t>Der BGH heute – uferlose Haftungsausweitung?</a:t>
            </a:r>
          </a:p>
        </p:txBody>
      </p:sp>
      <p:sp>
        <p:nvSpPr>
          <p:cNvPr id="3" name="Inhaltsplatzhalter 2">
            <a:extLst>
              <a:ext uri="{FF2B5EF4-FFF2-40B4-BE49-F238E27FC236}">
                <a16:creationId xmlns:a16="http://schemas.microsoft.com/office/drawing/2014/main" id="{72A1A3AC-D69C-5244-331E-2668F8056DC9}"/>
              </a:ext>
            </a:extLst>
          </p:cNvPr>
          <p:cNvSpPr>
            <a:spLocks noGrp="1"/>
          </p:cNvSpPr>
          <p:nvPr>
            <p:ph idx="1"/>
          </p:nvPr>
        </p:nvSpPr>
        <p:spPr/>
        <p:txBody>
          <a:bodyPr>
            <a:normAutofit fontScale="92500"/>
          </a:bodyPr>
          <a:lstStyle/>
          <a:p>
            <a:pPr marL="0" indent="0">
              <a:buNone/>
            </a:pPr>
            <a:r>
              <a:rPr lang="de-DE" sz="1800" b="1" dirty="0">
                <a:solidFill>
                  <a:srgbClr val="28343C"/>
                </a:solidFill>
              </a:rPr>
              <a:t>BGH, Urteil vom 06.12.2022 – VI ZR 168/21:</a:t>
            </a:r>
          </a:p>
          <a:p>
            <a:pPr marL="0" indent="0">
              <a:buNone/>
            </a:pPr>
            <a:r>
              <a:rPr lang="de-DE" dirty="0">
                <a:solidFill>
                  <a:srgbClr val="28343C"/>
                </a:solidFill>
              </a:rPr>
              <a:t>„So ist etwa im Blick zu behalten, dass eine Haftung für psychische Beeinträchtigungen, die als Primärschaden geltend gemacht werden, nur in Betracht kommt, wenn die Beeinträchtigung selbst Krankheitswert besitzt und insoweit das strenge Beweismaß des § 286 ZPO gilt, das die volle Überzeugung des Tatrichters erfordert.</a:t>
            </a:r>
          </a:p>
          <a:p>
            <a:pPr marL="0" indent="0">
              <a:buNone/>
            </a:pPr>
            <a:r>
              <a:rPr lang="de-DE" sz="1800" dirty="0">
                <a:solidFill>
                  <a:srgbClr val="28343C"/>
                </a:solidFill>
              </a:rPr>
              <a:t>Auch bedarf der Zurechnung</a:t>
            </a:r>
            <a:r>
              <a:rPr lang="de-DE" dirty="0">
                <a:solidFill>
                  <a:srgbClr val="28343C"/>
                </a:solidFill>
              </a:rPr>
              <a:t>szusammenhang gerade in Fällen psychischer Gesundheitsbeeinträchtigungen einer gesonderten Prüfung.“</a:t>
            </a:r>
          </a:p>
          <a:p>
            <a:pPr marL="0" indent="0">
              <a:buNone/>
            </a:pPr>
            <a:r>
              <a:rPr lang="de-DE" sz="1800" dirty="0">
                <a:solidFill>
                  <a:srgbClr val="28343C"/>
                </a:solidFill>
              </a:rPr>
              <a:t>[verneint z.B. bei schadensauslösendem Ereignis als Anlass, in neurotischem Streben nach Versorgung und Sicherheit den Schwierigkeiten und Belastungen des Erwerbslebens auszuweichen; bei psychischer Gesundheitsverletzung einer Mutter aufgrund der Nachricht über eine schwere Erbkrankheit des Vaters der gemeinsamen Kinder (Chorea Huntington); bei Bagatellfällen, in denen die psychische Reaktion in grobem Missverhältnis zum Anlass steht.]</a:t>
            </a:r>
          </a:p>
          <a:p>
            <a:pPr marL="0" indent="0">
              <a:buNone/>
            </a:pPr>
            <a:endParaRPr lang="de-DE" dirty="0"/>
          </a:p>
        </p:txBody>
      </p:sp>
    </p:spTree>
    <p:extLst>
      <p:ext uri="{BB962C8B-B14F-4D97-AF65-F5344CB8AC3E}">
        <p14:creationId xmlns:p14="http://schemas.microsoft.com/office/powerpoint/2010/main" val="964862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584559B-022B-4AC1-A17D-5F0938BAB7CE}"/>
              </a:ext>
            </a:extLst>
          </p:cNvPr>
          <p:cNvSpPr>
            <a:spLocks noGrp="1"/>
          </p:cNvSpPr>
          <p:nvPr>
            <p:ph type="title"/>
          </p:nvPr>
        </p:nvSpPr>
        <p:spPr/>
        <p:txBody>
          <a:bodyPr/>
          <a:lstStyle/>
          <a:p>
            <a:r>
              <a:rPr lang="de-DE" dirty="0"/>
              <a:t>Erkenntnisse aus der neuen BGH-Entscheidung </a:t>
            </a:r>
          </a:p>
        </p:txBody>
      </p:sp>
      <p:sp>
        <p:nvSpPr>
          <p:cNvPr id="8" name="Inhaltsplatzhalter 7">
            <a:extLst>
              <a:ext uri="{FF2B5EF4-FFF2-40B4-BE49-F238E27FC236}">
                <a16:creationId xmlns:a16="http://schemas.microsoft.com/office/drawing/2014/main" id="{E34E3EE1-FC40-45F4-B46A-1EC3B99DA78F}"/>
              </a:ext>
            </a:extLst>
          </p:cNvPr>
          <p:cNvSpPr>
            <a:spLocks noGrp="1"/>
          </p:cNvSpPr>
          <p:nvPr>
            <p:ph idx="1"/>
          </p:nvPr>
        </p:nvSpPr>
        <p:spPr>
          <a:xfrm>
            <a:off x="677334" y="2478304"/>
            <a:ext cx="8596668" cy="3880773"/>
          </a:xfrm>
        </p:spPr>
        <p:txBody>
          <a:bodyPr>
            <a:normAutofit/>
          </a:bodyPr>
          <a:lstStyle/>
          <a:p>
            <a:r>
              <a:rPr lang="de-DE" sz="2000" dirty="0">
                <a:solidFill>
                  <a:srgbClr val="28343C"/>
                </a:solidFill>
              </a:rPr>
              <a:t>Gleichstellung von psychischen und physischen Beeinträchtigungen im Rahmen des § 823 I BGB </a:t>
            </a:r>
          </a:p>
          <a:p>
            <a:r>
              <a:rPr lang="de-DE" sz="2000" u="sng" dirty="0">
                <a:solidFill>
                  <a:srgbClr val="28343C"/>
                </a:solidFill>
              </a:rPr>
              <a:t>Nicht</a:t>
            </a:r>
            <a:r>
              <a:rPr lang="de-DE" sz="2000" dirty="0">
                <a:solidFill>
                  <a:srgbClr val="28343C"/>
                </a:solidFill>
              </a:rPr>
              <a:t> mehr erforderlich: Störung im außergewöhnlich hohen Ausmaß </a:t>
            </a:r>
          </a:p>
          <a:p>
            <a:r>
              <a:rPr lang="de-DE" sz="2000" u="sng" dirty="0">
                <a:solidFill>
                  <a:srgbClr val="28343C"/>
                </a:solidFill>
              </a:rPr>
              <a:t>Weiterhin</a:t>
            </a:r>
            <a:r>
              <a:rPr lang="de-DE" sz="2000" dirty="0">
                <a:solidFill>
                  <a:srgbClr val="28343C"/>
                </a:solidFill>
              </a:rPr>
              <a:t> erforderlich: Beweis der Geschädigten für das Vorliegen der seelischen Erkrankung und ihre Ursache</a:t>
            </a:r>
          </a:p>
          <a:p>
            <a:r>
              <a:rPr lang="de-DE" sz="2000" dirty="0">
                <a:solidFill>
                  <a:srgbClr val="28343C"/>
                </a:solidFill>
              </a:rPr>
              <a:t>Schadenshöhe – Schwere der psychischen Störung hier maßgeblich - psychische Prädisposition?</a:t>
            </a:r>
          </a:p>
        </p:txBody>
      </p:sp>
      <p:pic>
        <p:nvPicPr>
          <p:cNvPr id="9" name="Grafik 8" descr="Ein Bild, das Text enthält.&#10;&#10;Automatisch generierte Beschreibung">
            <a:extLst>
              <a:ext uri="{FF2B5EF4-FFF2-40B4-BE49-F238E27FC236}">
                <a16:creationId xmlns:a16="http://schemas.microsoft.com/office/drawing/2014/main" id="{C4E80242-772A-4272-A67E-EEEC8B4D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3635892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D0019-9840-44B2-AD56-49D7E65A7C36}"/>
              </a:ext>
            </a:extLst>
          </p:cNvPr>
          <p:cNvSpPr>
            <a:spLocks noGrp="1"/>
          </p:cNvSpPr>
          <p:nvPr>
            <p:ph type="title"/>
          </p:nvPr>
        </p:nvSpPr>
        <p:spPr/>
        <p:txBody>
          <a:bodyPr/>
          <a:lstStyle/>
          <a:p>
            <a:r>
              <a:rPr lang="de-DE" dirty="0"/>
              <a:t>Prozessualer Vortrag zum Schockschaden</a:t>
            </a:r>
          </a:p>
        </p:txBody>
      </p:sp>
      <p:sp>
        <p:nvSpPr>
          <p:cNvPr id="3" name="Inhaltsplatzhalter 2">
            <a:extLst>
              <a:ext uri="{FF2B5EF4-FFF2-40B4-BE49-F238E27FC236}">
                <a16:creationId xmlns:a16="http://schemas.microsoft.com/office/drawing/2014/main" id="{BE8169B9-0278-4B3B-9CAE-37A98571BA3A}"/>
              </a:ext>
            </a:extLst>
          </p:cNvPr>
          <p:cNvSpPr>
            <a:spLocks noGrp="1"/>
          </p:cNvSpPr>
          <p:nvPr>
            <p:ph idx="1"/>
          </p:nvPr>
        </p:nvSpPr>
        <p:spPr>
          <a:xfrm>
            <a:off x="677334" y="2367627"/>
            <a:ext cx="8596668" cy="3880773"/>
          </a:xfrm>
        </p:spPr>
        <p:txBody>
          <a:bodyPr>
            <a:normAutofit/>
          </a:bodyPr>
          <a:lstStyle/>
          <a:p>
            <a:pPr marL="0" indent="0">
              <a:buNone/>
            </a:pPr>
            <a:r>
              <a:rPr lang="de-DE" sz="2000" dirty="0">
                <a:solidFill>
                  <a:srgbClr val="28343C"/>
                </a:solidFill>
              </a:rPr>
              <a:t>Schmerzensgeld gem. § 823 I, § 253 II BGB</a:t>
            </a:r>
          </a:p>
          <a:p>
            <a:pPr marL="0" indent="0">
              <a:buNone/>
            </a:pPr>
            <a:r>
              <a:rPr lang="de-DE" sz="2000" dirty="0">
                <a:solidFill>
                  <a:srgbClr val="28343C"/>
                </a:solidFill>
              </a:rPr>
              <a:t>1. Besonderes Näheverhältnis zum Getöteten / Verletzten</a:t>
            </a:r>
          </a:p>
          <a:p>
            <a:pPr marL="0" indent="0">
              <a:buNone/>
            </a:pPr>
            <a:r>
              <a:rPr lang="de-DE" sz="2000" dirty="0">
                <a:solidFill>
                  <a:srgbClr val="28343C"/>
                </a:solidFill>
              </a:rPr>
              <a:t>2. Gesundheitsverletzung </a:t>
            </a:r>
            <a:r>
              <a:rPr lang="de-DE" sz="2000" dirty="0" err="1">
                <a:solidFill>
                  <a:srgbClr val="28343C"/>
                </a:solidFill>
              </a:rPr>
              <a:t>i.S.d</a:t>
            </a:r>
            <a:r>
              <a:rPr lang="de-DE" sz="2000" dirty="0">
                <a:solidFill>
                  <a:srgbClr val="28343C"/>
                </a:solidFill>
              </a:rPr>
              <a:t>. § 823 Abs.1 BGB </a:t>
            </a:r>
          </a:p>
          <a:p>
            <a:pPr marL="400050" lvl="1" indent="0">
              <a:buNone/>
            </a:pPr>
            <a:r>
              <a:rPr lang="de-DE" sz="2000" dirty="0">
                <a:solidFill>
                  <a:srgbClr val="28343C"/>
                </a:solidFill>
                <a:sym typeface="Wingdings" panose="05000000000000000000" pitchFamily="2" charset="2"/>
              </a:rPr>
              <a:t>- Psychische Störung (des Anspruchsstellers) von Krankheitswert </a:t>
            </a:r>
          </a:p>
          <a:p>
            <a:pPr marL="400050" lvl="1" indent="0">
              <a:buNone/>
            </a:pPr>
            <a:r>
              <a:rPr lang="de-DE" sz="2000" dirty="0">
                <a:solidFill>
                  <a:srgbClr val="28343C"/>
                </a:solidFill>
              </a:rPr>
              <a:t> = pathologisch fassbare Auswirkungen</a:t>
            </a:r>
          </a:p>
          <a:p>
            <a:pPr marL="400050" lvl="1" indent="0">
              <a:buNone/>
            </a:pPr>
            <a:r>
              <a:rPr lang="de-DE" sz="2000" dirty="0">
                <a:solidFill>
                  <a:srgbClr val="28343C"/>
                </a:solidFill>
              </a:rPr>
              <a:t>- Zurechnungszusammenhang zwischen Ereignis und Störung</a:t>
            </a:r>
          </a:p>
          <a:p>
            <a:pPr marL="0" indent="0">
              <a:buNone/>
            </a:pPr>
            <a:r>
              <a:rPr lang="de-DE" sz="2000" dirty="0">
                <a:solidFill>
                  <a:srgbClr val="28343C"/>
                </a:solidFill>
              </a:rPr>
              <a:t>3. Schadenshöhe</a:t>
            </a:r>
          </a:p>
          <a:p>
            <a:pPr marL="400050" lvl="1" indent="0">
              <a:buNone/>
            </a:pPr>
            <a:r>
              <a:rPr lang="de-DE" sz="2000" dirty="0">
                <a:solidFill>
                  <a:srgbClr val="28343C"/>
                </a:solidFill>
              </a:rPr>
              <a:t>- psychische Prädisposition / Schadensanfälligkeit?</a:t>
            </a:r>
          </a:p>
          <a:p>
            <a:pPr marL="0" indent="0">
              <a:buNone/>
            </a:pPr>
            <a:endParaRPr lang="de-DE" dirty="0"/>
          </a:p>
        </p:txBody>
      </p:sp>
      <p:pic>
        <p:nvPicPr>
          <p:cNvPr id="4" name="Grafik 3" descr="Ein Bild, das Text enthält.&#10;&#10;Automatisch generierte Beschreibung">
            <a:extLst>
              <a:ext uri="{FF2B5EF4-FFF2-40B4-BE49-F238E27FC236}">
                <a16:creationId xmlns:a16="http://schemas.microsoft.com/office/drawing/2014/main" id="{39B71242-F7CE-4690-9ABB-8DBCD69BA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4172877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AEF154-9051-7407-3E8E-68F171742CFB}"/>
              </a:ext>
            </a:extLst>
          </p:cNvPr>
          <p:cNvSpPr>
            <a:spLocks noGrp="1"/>
          </p:cNvSpPr>
          <p:nvPr>
            <p:ph type="title"/>
          </p:nvPr>
        </p:nvSpPr>
        <p:spPr>
          <a:xfrm>
            <a:off x="677334" y="728421"/>
            <a:ext cx="8596668" cy="712922"/>
          </a:xfrm>
        </p:spPr>
        <p:txBody>
          <a:bodyPr>
            <a:normAutofit fontScale="90000"/>
          </a:bodyPr>
          <a:lstStyle/>
          <a:p>
            <a:r>
              <a:rPr lang="de-DE" dirty="0"/>
              <a:t>Der BGH zur Höhe des Schockschadens</a:t>
            </a:r>
          </a:p>
        </p:txBody>
      </p:sp>
      <p:sp>
        <p:nvSpPr>
          <p:cNvPr id="3" name="Inhaltsplatzhalter 2">
            <a:extLst>
              <a:ext uri="{FF2B5EF4-FFF2-40B4-BE49-F238E27FC236}">
                <a16:creationId xmlns:a16="http://schemas.microsoft.com/office/drawing/2014/main" id="{09145DC9-CFC7-6A06-E182-40AD8CC3A2B0}"/>
              </a:ext>
            </a:extLst>
          </p:cNvPr>
          <p:cNvSpPr>
            <a:spLocks noGrp="1"/>
          </p:cNvSpPr>
          <p:nvPr>
            <p:ph idx="1"/>
          </p:nvPr>
        </p:nvSpPr>
        <p:spPr>
          <a:xfrm>
            <a:off x="677334" y="1743559"/>
            <a:ext cx="8596668" cy="4618495"/>
          </a:xfrm>
        </p:spPr>
        <p:txBody>
          <a:bodyPr>
            <a:normAutofit fontScale="85000" lnSpcReduction="20000"/>
          </a:bodyPr>
          <a:lstStyle/>
          <a:p>
            <a:pPr marL="0" indent="0">
              <a:buNone/>
            </a:pPr>
            <a:r>
              <a:rPr lang="de-DE" b="1" i="0" dirty="0">
                <a:solidFill>
                  <a:srgbClr val="000000"/>
                </a:solidFill>
                <a:effectLst/>
              </a:rPr>
              <a:t>BGH, Urteil vom 27.01.2015 - VI ZR 548/12:</a:t>
            </a:r>
          </a:p>
          <a:p>
            <a:pPr marL="0" indent="0">
              <a:buNone/>
            </a:pPr>
            <a:r>
              <a:rPr lang="de-DE" dirty="0">
                <a:solidFill>
                  <a:srgbClr val="000000"/>
                </a:solidFill>
              </a:rPr>
              <a:t>Sachverhalt: </a:t>
            </a:r>
          </a:p>
          <a:p>
            <a:pPr marL="0" indent="0">
              <a:buNone/>
            </a:pPr>
            <a:r>
              <a:rPr lang="de-DE" dirty="0">
                <a:solidFill>
                  <a:srgbClr val="000000"/>
                </a:solidFill>
              </a:rPr>
              <a:t>Ehemann klagt; akute Belastungsreaktion, Auszug aus Familienwohnung und Berufsaufgabe (Lkw-Fahrer); Ehefrau bei Verkehrsunfall getötet; Unfallgegner verfehlte Kläger nur knapp, alkoholisiert, überhöhte Geschwindigkeit</a:t>
            </a:r>
            <a:endParaRPr lang="de-DE" sz="1800" b="1" dirty="0">
              <a:solidFill>
                <a:srgbClr val="28343C"/>
              </a:solidFill>
            </a:endParaRPr>
          </a:p>
          <a:p>
            <a:pPr marL="0" indent="0">
              <a:buNone/>
            </a:pPr>
            <a:r>
              <a:rPr lang="de-DE" dirty="0">
                <a:solidFill>
                  <a:srgbClr val="28343C"/>
                </a:solidFill>
              </a:rPr>
              <a:t>BGH verweist an das OLG Hamm zurück - 4.000,- € evtl. zu wenig</a:t>
            </a:r>
          </a:p>
          <a:p>
            <a:pPr marL="0" indent="0">
              <a:buNone/>
            </a:pPr>
            <a:endParaRPr lang="de-DE" b="1" dirty="0">
              <a:solidFill>
                <a:srgbClr val="28343C"/>
              </a:solidFill>
            </a:endParaRPr>
          </a:p>
          <a:p>
            <a:pPr marL="0" indent="0">
              <a:buNone/>
            </a:pPr>
            <a:r>
              <a:rPr lang="de-DE" sz="1800" b="1" dirty="0">
                <a:solidFill>
                  <a:srgbClr val="28343C"/>
                </a:solidFill>
              </a:rPr>
              <a:t>BGH, Urteil vom 06.12.2022 – VI ZR 168/21:</a:t>
            </a:r>
          </a:p>
          <a:p>
            <a:pPr marL="0" indent="0">
              <a:buNone/>
            </a:pPr>
            <a:r>
              <a:rPr lang="de-DE" sz="1800" dirty="0">
                <a:solidFill>
                  <a:srgbClr val="28343C"/>
                </a:solidFill>
              </a:rPr>
              <a:t>Sachverhalt:</a:t>
            </a:r>
          </a:p>
          <a:p>
            <a:pPr marL="0" indent="0">
              <a:buNone/>
            </a:pPr>
            <a:r>
              <a:rPr lang="de-DE" sz="1800" dirty="0">
                <a:solidFill>
                  <a:srgbClr val="28343C"/>
                </a:solidFill>
              </a:rPr>
              <a:t>Vater klagt; Tochter im Alter von 5-6 Jahren sexuell missbraucht von Beklagtem; tiefgreifende depressive Verstimmung, ca. 15 Monate arbeitsunfähig</a:t>
            </a:r>
          </a:p>
          <a:p>
            <a:pPr marL="0" indent="0">
              <a:buNone/>
            </a:pPr>
            <a:r>
              <a:rPr lang="de-DE" sz="1800" dirty="0">
                <a:solidFill>
                  <a:srgbClr val="28343C"/>
                </a:solidFill>
              </a:rPr>
              <a:t>Es muss sich mit der psychischen</a:t>
            </a:r>
            <a:r>
              <a:rPr lang="de-DE" dirty="0">
                <a:solidFill>
                  <a:srgbClr val="28343C"/>
                </a:solidFill>
              </a:rPr>
              <a:t> Prädisposition auseinandergesetzt werden, „da nach der Senatsrechtsprechung bei der Bemessung des Schmerzensgeldes – anders als bei der haftungsbegründenden Zurechnung – eine bereits vorhandene Schadensanfälligkeit des Geschädigten ein berücksichtigungsfähiger Umstand ist.“</a:t>
            </a:r>
          </a:p>
          <a:p>
            <a:pPr marL="0" indent="0">
              <a:buNone/>
            </a:pPr>
            <a:r>
              <a:rPr lang="de-DE" sz="1800" dirty="0">
                <a:solidFill>
                  <a:srgbClr val="28343C"/>
                </a:solidFill>
              </a:rPr>
              <a:t>BGH verweist </a:t>
            </a:r>
            <a:r>
              <a:rPr lang="de-DE" dirty="0">
                <a:solidFill>
                  <a:srgbClr val="28343C"/>
                </a:solidFill>
              </a:rPr>
              <a:t>an das OLG Celle zurück – 4.000,- € evtl. zu viel wegen vorheriger gesundheitlicher Beeinträchtigung des Klägers.</a:t>
            </a:r>
            <a:endParaRPr lang="de-DE" sz="1800" dirty="0">
              <a:solidFill>
                <a:srgbClr val="28343C"/>
              </a:solidFill>
            </a:endParaRPr>
          </a:p>
          <a:p>
            <a:pPr marL="0" indent="0">
              <a:buNone/>
            </a:pPr>
            <a:endParaRPr lang="de-DE" dirty="0"/>
          </a:p>
        </p:txBody>
      </p:sp>
    </p:spTree>
    <p:extLst>
      <p:ext uri="{BB962C8B-B14F-4D97-AF65-F5344CB8AC3E}">
        <p14:creationId xmlns:p14="http://schemas.microsoft.com/office/powerpoint/2010/main" val="2601297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Statue auf dem Dach eines Gebäudes">
            <a:extLst>
              <a:ext uri="{FF2B5EF4-FFF2-40B4-BE49-F238E27FC236}">
                <a16:creationId xmlns:a16="http://schemas.microsoft.com/office/drawing/2014/main" id="{D7CFA863-5181-473B-A844-DBB7FD3A0701}"/>
              </a:ext>
            </a:extLst>
          </p:cNvPr>
          <p:cNvPicPr>
            <a:picLocks noChangeAspect="1"/>
          </p:cNvPicPr>
          <p:nvPr/>
        </p:nvPicPr>
        <p:blipFill>
          <a:blip r:embed="rId2">
            <a:extLst>
              <a:ext uri="{28A0092B-C50C-407E-A947-70E740481C1C}">
                <a14:useLocalDpi xmlns:a14="http://schemas.microsoft.com/office/drawing/2010/main" val="0"/>
              </a:ext>
            </a:extLst>
          </a:blip>
          <a:srcRect l="15668" r="15668"/>
          <a:stretch/>
        </p:blipFill>
        <p:spPr>
          <a:xfrm>
            <a:off x="5126719" y="0"/>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sp>
        <p:nvSpPr>
          <p:cNvPr id="7" name="Titel 6">
            <a:extLst>
              <a:ext uri="{FF2B5EF4-FFF2-40B4-BE49-F238E27FC236}">
                <a16:creationId xmlns:a16="http://schemas.microsoft.com/office/drawing/2014/main" id="{57302D69-A4D5-4244-9B31-BDB6539D2ED7}"/>
              </a:ext>
            </a:extLst>
          </p:cNvPr>
          <p:cNvSpPr>
            <a:spLocks noGrp="1"/>
          </p:cNvSpPr>
          <p:nvPr>
            <p:ph type="title"/>
          </p:nvPr>
        </p:nvSpPr>
        <p:spPr>
          <a:xfrm>
            <a:off x="325966" y="2425485"/>
            <a:ext cx="5770034" cy="2022529"/>
          </a:xfrm>
        </p:spPr>
        <p:txBody>
          <a:bodyPr vert="horz" lIns="91440" tIns="45720" rIns="91440" bIns="45720" rtlCol="0" anchor="b">
            <a:noAutofit/>
          </a:bodyPr>
          <a:lstStyle/>
          <a:p>
            <a:pPr algn="r"/>
            <a:r>
              <a:rPr lang="en-US" sz="4400" dirty="0" err="1"/>
              <a:t>Einführung</a:t>
            </a:r>
            <a:r>
              <a:rPr lang="en-US" sz="4400" dirty="0"/>
              <a:t> und </a:t>
            </a:r>
            <a:r>
              <a:rPr lang="en-US" sz="4400" dirty="0" err="1"/>
              <a:t>Rechtsprechung</a:t>
            </a:r>
            <a:r>
              <a:rPr lang="en-US" sz="4400" dirty="0"/>
              <a:t>  </a:t>
            </a:r>
            <a:r>
              <a:rPr lang="en-US" sz="4400" dirty="0" err="1"/>
              <a:t>Hinterbliebenengeld</a:t>
            </a:r>
            <a:endParaRPr lang="en-US" sz="4400" dirty="0"/>
          </a:p>
        </p:txBody>
      </p:sp>
    </p:spTree>
    <p:extLst>
      <p:ext uri="{BB962C8B-B14F-4D97-AF65-F5344CB8AC3E}">
        <p14:creationId xmlns:p14="http://schemas.microsoft.com/office/powerpoint/2010/main" val="1291250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75B820-9EB0-024A-E2D5-DFE087CC7123}"/>
              </a:ext>
            </a:extLst>
          </p:cNvPr>
          <p:cNvSpPr>
            <a:spLocks noGrp="1"/>
          </p:cNvSpPr>
          <p:nvPr>
            <p:ph type="title"/>
          </p:nvPr>
        </p:nvSpPr>
        <p:spPr>
          <a:xfrm>
            <a:off x="677335" y="697424"/>
            <a:ext cx="8596668" cy="1053883"/>
          </a:xfrm>
        </p:spPr>
        <p:txBody>
          <a:bodyPr>
            <a:normAutofit fontScale="90000"/>
          </a:bodyPr>
          <a:lstStyle/>
          <a:p>
            <a:r>
              <a:rPr lang="de-DE" dirty="0"/>
              <a:t>Einführung des Hinterbliebenengeldes</a:t>
            </a:r>
          </a:p>
        </p:txBody>
      </p:sp>
      <p:sp>
        <p:nvSpPr>
          <p:cNvPr id="3" name="Textplatzhalter 2">
            <a:extLst>
              <a:ext uri="{FF2B5EF4-FFF2-40B4-BE49-F238E27FC236}">
                <a16:creationId xmlns:a16="http://schemas.microsoft.com/office/drawing/2014/main" id="{F24C80AA-1742-E2BA-F912-A805265DF9FC}"/>
              </a:ext>
            </a:extLst>
          </p:cNvPr>
          <p:cNvSpPr>
            <a:spLocks noGrp="1"/>
          </p:cNvSpPr>
          <p:nvPr>
            <p:ph type="body" idx="1"/>
          </p:nvPr>
        </p:nvSpPr>
        <p:spPr>
          <a:xfrm>
            <a:off x="677335" y="2185261"/>
            <a:ext cx="8596668" cy="4324027"/>
          </a:xfrm>
          <a:noFill/>
          <a:ln>
            <a:noFill/>
          </a:ln>
        </p:spPr>
        <p:style>
          <a:lnRef idx="0">
            <a:scrgbClr r="0" g="0" b="0"/>
          </a:lnRef>
          <a:fillRef idx="0">
            <a:scrgbClr r="0" g="0" b="0"/>
          </a:fillRef>
          <a:effectRef idx="0">
            <a:scrgbClr r="0" g="0" b="0"/>
          </a:effectRef>
          <a:fontRef idx="minor">
            <a:schemeClr val="accent2"/>
          </a:fontRef>
        </p:style>
        <p:txBody>
          <a:bodyPr>
            <a:normAutofit fontScale="85000" lnSpcReduction="20000"/>
          </a:bodyPr>
          <a:lstStyle/>
          <a:p>
            <a:r>
              <a:rPr lang="de-DE" sz="2000" dirty="0">
                <a:solidFill>
                  <a:srgbClr val="28343C"/>
                </a:solidFill>
              </a:rPr>
              <a:t>„Harmonisierung der europäischen Deliktsrechte“ (Katzenmeier in JZ 18/2017, 869) – trauriger Anlass: Germanwings-Absturz 2015</a:t>
            </a:r>
          </a:p>
          <a:p>
            <a:r>
              <a:rPr lang="de-DE" sz="2000" dirty="0">
                <a:solidFill>
                  <a:srgbClr val="28343C"/>
                </a:solidFill>
              </a:rPr>
              <a:t>Gesetz zur Einführung eines Anspruchs auf Hinterbliebenengeld vom 17. Juli 2017 (BGBl. I 2017, 2421) – in Kraft getreten am 22.07.2017</a:t>
            </a:r>
          </a:p>
          <a:p>
            <a:r>
              <a:rPr lang="de-DE" sz="2000" dirty="0">
                <a:ln w="0"/>
                <a:solidFill>
                  <a:schemeClr val="accent1"/>
                </a:solidFill>
                <a:effectLst>
                  <a:outerShdw blurRad="38100" dist="25400" dir="5400000" algn="ctr" rotWithShape="0">
                    <a:srgbClr val="6E747A">
                      <a:alpha val="43000"/>
                    </a:srgbClr>
                  </a:outerShdw>
                </a:effectLst>
              </a:rPr>
              <a:t>Aus den Gesetzesmaterialien (hier: BR-Drucksache 127/17 vom 09.02.2017 + BT-Drucksache 18/11397 vo</a:t>
            </a:r>
            <a:r>
              <a:rPr lang="de-DE" dirty="0">
                <a:ln w="0"/>
                <a:solidFill>
                  <a:schemeClr val="accent1"/>
                </a:solidFill>
                <a:effectLst>
                  <a:outerShdw blurRad="38100" dist="25400" dir="5400000" algn="ctr" rotWithShape="0">
                    <a:srgbClr val="6E747A">
                      <a:alpha val="43000"/>
                    </a:srgbClr>
                  </a:outerShdw>
                </a:effectLst>
              </a:rPr>
              <a:t>m 07.03.2017</a:t>
            </a:r>
            <a:r>
              <a:rPr lang="de-DE" sz="2000" dirty="0">
                <a:ln w="0"/>
                <a:solidFill>
                  <a:schemeClr val="accent1"/>
                </a:solidFill>
                <a:effectLst>
                  <a:outerShdw blurRad="38100" dist="25400" dir="5400000" algn="ctr" rotWithShape="0">
                    <a:srgbClr val="6E747A">
                      <a:alpha val="43000"/>
                    </a:srgbClr>
                  </a:outerShdw>
                </a:effectLst>
              </a:rPr>
              <a:t>):</a:t>
            </a:r>
          </a:p>
          <a:p>
            <a:r>
              <a:rPr lang="de-DE" dirty="0">
                <a:ln w="0"/>
                <a:solidFill>
                  <a:schemeClr val="accent1"/>
                </a:solidFill>
                <a:effectLst>
                  <a:outerShdw blurRad="38100" dist="25400" dir="5400000" algn="ctr" rotWithShape="0">
                    <a:srgbClr val="6E747A">
                      <a:alpha val="43000"/>
                    </a:srgbClr>
                  </a:outerShdw>
                </a:effectLst>
              </a:rPr>
              <a:t>„Abgesehen von diesem Schadensersatz bei sogenanntem Schockschaden kann zwar der Ersatz von materiellen Schäden wie Beerdigungskosten, entgangener Unterhalt sowie entgangene Dienste verlangt werden. Für ihr seelisches Leid erhalten die Hinterbliebenen jedoch bisher keine Entschädigung. Auch eigene Schmerzensgeld-ansprüche, die von den Hinterbliebenen als Rechtsnachfolger des Getöteten geltend gemacht werden könnten, hat der Getötete in der Regel nicht erworben. Tritt der Tod sofort durch die schädigende Handlung ein, verliert der Geschädigte in diesem Moment die für die Entstehung eines Schmerzensgeldanspruchs erforderliche Rechtsfähigkeit. Hinterbliebene sollen künftig im Sinne einer Anerkennung ihres seelischen Leids wegen der Tötung eines ihnen besonders nahestehenden Menschen von dem hierfür Verantwortlichen eine Entschädigung verlangen können.“</a:t>
            </a:r>
          </a:p>
        </p:txBody>
      </p:sp>
    </p:spTree>
    <p:extLst>
      <p:ext uri="{BB962C8B-B14F-4D97-AF65-F5344CB8AC3E}">
        <p14:creationId xmlns:p14="http://schemas.microsoft.com/office/powerpoint/2010/main" val="2885712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584559B-022B-4AC1-A17D-5F0938BAB7CE}"/>
              </a:ext>
            </a:extLst>
          </p:cNvPr>
          <p:cNvSpPr>
            <a:spLocks noGrp="1"/>
          </p:cNvSpPr>
          <p:nvPr>
            <p:ph type="title"/>
          </p:nvPr>
        </p:nvSpPr>
        <p:spPr>
          <a:xfrm>
            <a:off x="615387" y="974202"/>
            <a:ext cx="8596668" cy="1320800"/>
          </a:xfrm>
        </p:spPr>
        <p:txBody>
          <a:bodyPr/>
          <a:lstStyle/>
          <a:p>
            <a:r>
              <a:rPr lang="de-DE" dirty="0"/>
              <a:t>Das Hinterbliebenengeld im BGB </a:t>
            </a:r>
          </a:p>
        </p:txBody>
      </p:sp>
      <p:sp>
        <p:nvSpPr>
          <p:cNvPr id="8" name="Inhaltsplatzhalter 7">
            <a:extLst>
              <a:ext uri="{FF2B5EF4-FFF2-40B4-BE49-F238E27FC236}">
                <a16:creationId xmlns:a16="http://schemas.microsoft.com/office/drawing/2014/main" id="{E34E3EE1-FC40-45F4-B46A-1EC3B99DA78F}"/>
              </a:ext>
            </a:extLst>
          </p:cNvPr>
          <p:cNvSpPr>
            <a:spLocks noGrp="1"/>
          </p:cNvSpPr>
          <p:nvPr>
            <p:ph idx="1"/>
          </p:nvPr>
        </p:nvSpPr>
        <p:spPr>
          <a:xfrm>
            <a:off x="615387" y="1945037"/>
            <a:ext cx="8596668" cy="3642102"/>
          </a:xfrm>
        </p:spPr>
        <p:txBody>
          <a:bodyPr>
            <a:normAutofit/>
          </a:bodyPr>
          <a:lstStyle/>
          <a:p>
            <a:pPr marL="0" indent="0">
              <a:buNone/>
            </a:pPr>
            <a:endParaRPr lang="de-DE" sz="2000" dirty="0">
              <a:solidFill>
                <a:srgbClr val="28343C"/>
              </a:solidFill>
            </a:endParaRPr>
          </a:p>
          <a:p>
            <a:pPr marL="0" indent="0">
              <a:buNone/>
            </a:pPr>
            <a:r>
              <a:rPr lang="de-DE" sz="2000" b="1" dirty="0">
                <a:solidFill>
                  <a:srgbClr val="28343C"/>
                </a:solidFill>
              </a:rPr>
              <a:t>§ 844 Abs. 3 BGB:</a:t>
            </a:r>
          </a:p>
          <a:p>
            <a:pPr marL="0" indent="0" algn="ctr">
              <a:buNone/>
            </a:pPr>
            <a:r>
              <a:rPr lang="de-DE" sz="2000" b="0" i="1" dirty="0">
                <a:solidFill>
                  <a:srgbClr val="000000"/>
                </a:solidFill>
                <a:effectLst/>
                <a:latin typeface="Arial" panose="020B0604020202020204" pitchFamily="34" charset="0"/>
              </a:rPr>
              <a:t>„Der Ersatzpflichtige hat dem Hinterbliebenen, der zur Zeit der Verletzung zu dem Getöteten in einem besonderen persönlichen Näheverhältnis stand, für das dem Hinterbliebenen zugefügte seelische Leid eine angemessene Entschädigung in Geld zu leisten. </a:t>
            </a:r>
          </a:p>
          <a:p>
            <a:pPr marL="0" indent="0" algn="ctr">
              <a:buNone/>
            </a:pPr>
            <a:r>
              <a:rPr lang="de-DE" sz="2000" b="0" i="1" dirty="0">
                <a:solidFill>
                  <a:srgbClr val="000000"/>
                </a:solidFill>
                <a:effectLst/>
                <a:latin typeface="Arial" panose="020B0604020202020204" pitchFamily="34" charset="0"/>
              </a:rPr>
              <a:t>Ein besonderes persönliches Näheverhältnis wird vermutet, wenn der Hinterbliebene der Ehegatte, der Lebenspartner, ein Elternteil oder ein Kind des Getöteten war.“</a:t>
            </a:r>
            <a:endParaRPr lang="de-DE" sz="2000" i="1" dirty="0">
              <a:solidFill>
                <a:srgbClr val="28343C"/>
              </a:solidFill>
            </a:endParaRPr>
          </a:p>
          <a:p>
            <a:pPr>
              <a:buFont typeface="Symbol" panose="05050102010706020507" pitchFamily="18" charset="2"/>
              <a:buChar char="-"/>
            </a:pPr>
            <a:endParaRPr lang="de-DE" dirty="0">
              <a:solidFill>
                <a:srgbClr val="28343C"/>
              </a:solidFill>
            </a:endParaRPr>
          </a:p>
        </p:txBody>
      </p:sp>
      <p:pic>
        <p:nvPicPr>
          <p:cNvPr id="9" name="Grafik 8" descr="Ein Bild, das Text enthält.&#10;&#10;Automatisch generierte Beschreibung">
            <a:extLst>
              <a:ext uri="{FF2B5EF4-FFF2-40B4-BE49-F238E27FC236}">
                <a16:creationId xmlns:a16="http://schemas.microsoft.com/office/drawing/2014/main" id="{C4E80242-772A-4272-A67E-EEEC8B4D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3732691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584559B-022B-4AC1-A17D-5F0938BAB7CE}"/>
              </a:ext>
            </a:extLst>
          </p:cNvPr>
          <p:cNvSpPr>
            <a:spLocks noGrp="1"/>
          </p:cNvSpPr>
          <p:nvPr>
            <p:ph type="title"/>
          </p:nvPr>
        </p:nvSpPr>
        <p:spPr>
          <a:xfrm>
            <a:off x="615387" y="974202"/>
            <a:ext cx="8596668" cy="1320800"/>
          </a:xfrm>
        </p:spPr>
        <p:txBody>
          <a:bodyPr/>
          <a:lstStyle/>
          <a:p>
            <a:r>
              <a:rPr lang="de-DE" dirty="0"/>
              <a:t>Prozessualer Vortrag zum Hinterbliebenengeld </a:t>
            </a:r>
          </a:p>
        </p:txBody>
      </p:sp>
      <p:sp>
        <p:nvSpPr>
          <p:cNvPr id="8" name="Inhaltsplatzhalter 7">
            <a:extLst>
              <a:ext uri="{FF2B5EF4-FFF2-40B4-BE49-F238E27FC236}">
                <a16:creationId xmlns:a16="http://schemas.microsoft.com/office/drawing/2014/main" id="{E34E3EE1-FC40-45F4-B46A-1EC3B99DA78F}"/>
              </a:ext>
            </a:extLst>
          </p:cNvPr>
          <p:cNvSpPr>
            <a:spLocks noGrp="1"/>
          </p:cNvSpPr>
          <p:nvPr>
            <p:ph idx="1"/>
          </p:nvPr>
        </p:nvSpPr>
        <p:spPr>
          <a:xfrm>
            <a:off x="677334" y="2368337"/>
            <a:ext cx="8596668" cy="3880773"/>
          </a:xfrm>
        </p:spPr>
        <p:txBody>
          <a:bodyPr>
            <a:normAutofit/>
          </a:bodyPr>
          <a:lstStyle/>
          <a:p>
            <a:pPr marL="0" indent="0">
              <a:buNone/>
            </a:pPr>
            <a:endParaRPr lang="de-DE" dirty="0">
              <a:solidFill>
                <a:srgbClr val="28343C"/>
              </a:solidFill>
            </a:endParaRPr>
          </a:p>
          <a:p>
            <a:pPr marL="0" indent="0">
              <a:buNone/>
            </a:pPr>
            <a:r>
              <a:rPr lang="de-DE" sz="2000" dirty="0">
                <a:solidFill>
                  <a:srgbClr val="28343C"/>
                </a:solidFill>
              </a:rPr>
              <a:t>Voraussetzungen des § 844 Abs. 3 BGB:</a:t>
            </a:r>
          </a:p>
          <a:p>
            <a:pPr marL="457200" indent="-457200">
              <a:buAutoNum type="arabicPeriod"/>
            </a:pPr>
            <a:r>
              <a:rPr lang="de-DE" sz="2000" dirty="0">
                <a:solidFill>
                  <a:srgbClr val="28343C"/>
                </a:solidFill>
              </a:rPr>
              <a:t>Ersatzpflicht nach § 823 Abs.1 BGB</a:t>
            </a:r>
          </a:p>
          <a:p>
            <a:pPr marL="457200" indent="-457200">
              <a:buAutoNum type="arabicPeriod"/>
            </a:pPr>
            <a:r>
              <a:rPr lang="de-DE" sz="2000" dirty="0">
                <a:solidFill>
                  <a:srgbClr val="28343C"/>
                </a:solidFill>
              </a:rPr>
              <a:t>Anspruchssteller ist </a:t>
            </a:r>
            <a:r>
              <a:rPr lang="de-DE" sz="2000" b="1" dirty="0">
                <a:solidFill>
                  <a:srgbClr val="28343C"/>
                </a:solidFill>
              </a:rPr>
              <a:t>Hinterbliebener</a:t>
            </a:r>
            <a:r>
              <a:rPr lang="de-DE" sz="2000" dirty="0">
                <a:solidFill>
                  <a:srgbClr val="28343C"/>
                </a:solidFill>
              </a:rPr>
              <a:t> </a:t>
            </a:r>
            <a:r>
              <a:rPr lang="de-DE" sz="2000" dirty="0" err="1">
                <a:solidFill>
                  <a:srgbClr val="28343C"/>
                </a:solidFill>
              </a:rPr>
              <a:t>i.S.d</a:t>
            </a:r>
            <a:r>
              <a:rPr lang="de-DE" sz="2000" dirty="0">
                <a:solidFill>
                  <a:srgbClr val="28343C"/>
                </a:solidFill>
              </a:rPr>
              <a:t>. § 844 Abs. 3 S. 2 BGB: </a:t>
            </a:r>
            <a:r>
              <a:rPr lang="de-DE" sz="2000" b="1" dirty="0">
                <a:solidFill>
                  <a:srgbClr val="28343C"/>
                </a:solidFill>
              </a:rPr>
              <a:t>Besonderes persönliches Näheverhältnis </a:t>
            </a:r>
            <a:r>
              <a:rPr lang="de-DE" sz="2000" dirty="0">
                <a:solidFill>
                  <a:srgbClr val="28343C"/>
                </a:solidFill>
              </a:rPr>
              <a:t>zwischen Hinterbliebenem und Verstorbenem zum Zeitpunkt der zum Tode führenden Verletzung </a:t>
            </a:r>
          </a:p>
          <a:p>
            <a:pPr marL="0" indent="0">
              <a:buNone/>
            </a:pPr>
            <a:r>
              <a:rPr lang="de-DE" dirty="0">
                <a:solidFill>
                  <a:srgbClr val="28343C"/>
                </a:solidFill>
              </a:rPr>
              <a:t>[Problem: Reicht eine 3monatige Beziehung dafür aus? Das OLG Celle, Beschluss vom 21.09.2022 – 5 U 97/22 sagt in jenem Einzelfall ja – Vermutung laut § 844 Abs.3 S.2 BGB zugunsten des Anspruchstellers]</a:t>
            </a:r>
          </a:p>
        </p:txBody>
      </p:sp>
      <p:pic>
        <p:nvPicPr>
          <p:cNvPr id="9" name="Grafik 8" descr="Ein Bild, das Text enthält.&#10;&#10;Automatisch generierte Beschreibung">
            <a:extLst>
              <a:ext uri="{FF2B5EF4-FFF2-40B4-BE49-F238E27FC236}">
                <a16:creationId xmlns:a16="http://schemas.microsoft.com/office/drawing/2014/main" id="{C4E80242-772A-4272-A67E-EEEC8B4D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514716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26F21-4E36-4B5D-DBE7-929F400299A0}"/>
              </a:ext>
            </a:extLst>
          </p:cNvPr>
          <p:cNvSpPr>
            <a:spLocks noGrp="1"/>
          </p:cNvSpPr>
          <p:nvPr>
            <p:ph type="title"/>
          </p:nvPr>
        </p:nvSpPr>
        <p:spPr>
          <a:xfrm>
            <a:off x="677334" y="945398"/>
            <a:ext cx="8596668" cy="852406"/>
          </a:xfrm>
        </p:spPr>
        <p:txBody>
          <a:bodyPr/>
          <a:lstStyle/>
          <a:p>
            <a:r>
              <a:rPr lang="de-DE" dirty="0"/>
              <a:t>Höhe des Hinterbliebenengeldes</a:t>
            </a:r>
          </a:p>
        </p:txBody>
      </p:sp>
      <p:sp>
        <p:nvSpPr>
          <p:cNvPr id="3" name="Inhaltsplatzhalter 2">
            <a:extLst>
              <a:ext uri="{FF2B5EF4-FFF2-40B4-BE49-F238E27FC236}">
                <a16:creationId xmlns:a16="http://schemas.microsoft.com/office/drawing/2014/main" id="{FF903E5B-F634-1D54-203F-A66288145599}"/>
              </a:ext>
            </a:extLst>
          </p:cNvPr>
          <p:cNvSpPr>
            <a:spLocks noGrp="1"/>
          </p:cNvSpPr>
          <p:nvPr>
            <p:ph idx="1"/>
          </p:nvPr>
        </p:nvSpPr>
        <p:spPr>
          <a:xfrm>
            <a:off x="677334" y="1912616"/>
            <a:ext cx="8596668" cy="3752013"/>
          </a:xfrm>
          <a:noFill/>
          <a:ln>
            <a:noFill/>
          </a:ln>
        </p:spPr>
        <p:style>
          <a:lnRef idx="0">
            <a:scrgbClr r="0" g="0" b="0"/>
          </a:lnRef>
          <a:fillRef idx="0">
            <a:scrgbClr r="0" g="0" b="0"/>
          </a:fillRef>
          <a:effectRef idx="0">
            <a:scrgbClr r="0" g="0" b="0"/>
          </a:effectRef>
          <a:fontRef idx="minor">
            <a:schemeClr val="accent2"/>
          </a:fontRef>
        </p:style>
        <p:txBody>
          <a:bodyPr/>
          <a:lstStyle/>
          <a:p>
            <a:pPr marL="0" indent="0">
              <a:buNone/>
            </a:pPr>
            <a:r>
              <a:rPr lang="de-DE" dirty="0"/>
              <a:t>BR-Drucksache 127/17 und BT-Drucksache 18/11397 vom 07.03.2017:</a:t>
            </a:r>
          </a:p>
          <a:p>
            <a:pPr marL="0" indent="0">
              <a:buNone/>
            </a:pPr>
            <a:r>
              <a:rPr lang="de-DE" dirty="0"/>
              <a:t>„Die Bestimmung der Anspruchshöhe wird im Streitfall den Gerichten überlassen. Das Gesetz gibt Ziel und Zweck des Hinterbliebenengeldes vor: Es soll für das zugefügte seelische Leid geleistet werden. Bewertungen des verlorenen Lebens oder des Verlustes des besonders nahestehenden Menschen für den Hinterbliebenen können nicht in die Bemessung einfließen. </a:t>
            </a:r>
          </a:p>
          <a:p>
            <a:pPr marL="0" indent="0">
              <a:buNone/>
            </a:pPr>
            <a:r>
              <a:rPr lang="de-DE" dirty="0"/>
              <a:t>Für die Bestimmung der Anspruchshöhe sind Erwägungen der Angemessenheit zu Grunde zu legen. § 287 der Zivilprozessordnung ist anzuwenden. Die Höhe des Schmerzensgeldes bei Schockschäden und die insoweit von der Rechtsprechung entwickelten Grundsätze könnten eine gewisse Orientierung geben. Dabei ist allerdings zu berücksichtigen, dass der Anspruch auf Hinterbliebenengeld keine außergewöhnliche gesundheitliche Beeinträchtigung voraussetzt.“</a:t>
            </a:r>
          </a:p>
        </p:txBody>
      </p:sp>
    </p:spTree>
    <p:extLst>
      <p:ext uri="{BB962C8B-B14F-4D97-AF65-F5344CB8AC3E}">
        <p14:creationId xmlns:p14="http://schemas.microsoft.com/office/powerpoint/2010/main" val="14826497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A3EF04-3DBE-D5E4-0DC6-98234611220C}"/>
              </a:ext>
            </a:extLst>
          </p:cNvPr>
          <p:cNvSpPr>
            <a:spLocks noGrp="1"/>
          </p:cNvSpPr>
          <p:nvPr>
            <p:ph type="title"/>
          </p:nvPr>
        </p:nvSpPr>
        <p:spPr/>
        <p:txBody>
          <a:bodyPr/>
          <a:lstStyle/>
          <a:p>
            <a:r>
              <a:rPr lang="de-DE" dirty="0"/>
              <a:t>Rechtsprechung zum Hinterbliebenengeld - Schadenshöhe</a:t>
            </a:r>
          </a:p>
        </p:txBody>
      </p:sp>
      <p:sp>
        <p:nvSpPr>
          <p:cNvPr id="3" name="Inhaltsplatzhalter 2">
            <a:extLst>
              <a:ext uri="{FF2B5EF4-FFF2-40B4-BE49-F238E27FC236}">
                <a16:creationId xmlns:a16="http://schemas.microsoft.com/office/drawing/2014/main" id="{EBF00FCD-5029-46BA-3DC7-2E5CC38444AA}"/>
              </a:ext>
            </a:extLst>
          </p:cNvPr>
          <p:cNvSpPr>
            <a:spLocks noGrp="1"/>
          </p:cNvSpPr>
          <p:nvPr>
            <p:ph idx="1"/>
          </p:nvPr>
        </p:nvSpPr>
        <p:spPr>
          <a:xfrm>
            <a:off x="677334" y="2200759"/>
            <a:ext cx="8596668" cy="4130299"/>
          </a:xfrm>
          <a:noFill/>
          <a:ln>
            <a:noFill/>
          </a:ln>
        </p:spPr>
        <p:style>
          <a:lnRef idx="0">
            <a:scrgbClr r="0" g="0" b="0"/>
          </a:lnRef>
          <a:fillRef idx="0">
            <a:scrgbClr r="0" g="0" b="0"/>
          </a:fillRef>
          <a:effectRef idx="0">
            <a:scrgbClr r="0" g="0" b="0"/>
          </a:effectRef>
          <a:fontRef idx="minor">
            <a:schemeClr val="accent2"/>
          </a:fontRef>
        </p:style>
        <p:txBody>
          <a:bodyPr>
            <a:normAutofit/>
          </a:bodyPr>
          <a:lstStyle/>
          <a:p>
            <a:pPr marL="0" indent="0">
              <a:buNone/>
            </a:pPr>
            <a:r>
              <a:rPr lang="de-DE" dirty="0"/>
              <a:t>[BR- + BT-Drucksache gehen von Richtwert 10.000,- € aus – durchschnittlicher Betrag bei Schockschäden]</a:t>
            </a:r>
          </a:p>
          <a:p>
            <a:pPr>
              <a:buFontTx/>
              <a:buChar char="-"/>
            </a:pPr>
            <a:r>
              <a:rPr lang="de-DE" dirty="0"/>
              <a:t>OLG Celle, Urteil vom 24.08.2022: 15.000,- € für den Vater eines 12jährigen Kindes, das von einem Lkw tödlich erfasst wurde </a:t>
            </a:r>
          </a:p>
          <a:p>
            <a:pPr>
              <a:buFontTx/>
              <a:buChar char="-"/>
            </a:pPr>
            <a:r>
              <a:rPr lang="de-DE" dirty="0"/>
              <a:t>LG Tübingen</a:t>
            </a:r>
            <a:r>
              <a:rPr lang="de-DE" dirty="0">
                <a:solidFill>
                  <a:srgbClr val="28343C"/>
                </a:solidFill>
              </a:rPr>
              <a:t>, Urteil vom 17.05.2019 - 3 O 108/18:</a:t>
            </a:r>
            <a:r>
              <a:rPr lang="de-DE" sz="1800" dirty="0">
                <a:solidFill>
                  <a:srgbClr val="28343C"/>
                </a:solidFill>
              </a:rPr>
              <a:t> </a:t>
            </a:r>
            <a:r>
              <a:rPr lang="de-DE" b="0" i="0" dirty="0">
                <a:solidFill>
                  <a:srgbClr val="444444"/>
                </a:solidFill>
                <a:effectLst/>
              </a:rPr>
              <a:t>12.000,- € für die Witwe, 7.500,- € für jedes Kind und 5.000,- € für einen Bruder (</a:t>
            </a:r>
            <a:r>
              <a:rPr lang="de-DE" b="0" i="0" dirty="0" err="1">
                <a:solidFill>
                  <a:srgbClr val="444444"/>
                </a:solidFill>
                <a:effectLst/>
              </a:rPr>
              <a:t>krit</a:t>
            </a:r>
            <a:r>
              <a:rPr lang="de-DE" b="0" i="0" dirty="0">
                <a:solidFill>
                  <a:srgbClr val="444444"/>
                </a:solidFill>
                <a:effectLst/>
              </a:rPr>
              <a:t>. Anm. Jäger, Vortrag 20. Dt. Medizinrechtstag Berlin 14.09.2019)</a:t>
            </a:r>
            <a:endParaRPr lang="de-DE" dirty="0">
              <a:solidFill>
                <a:srgbClr val="006B71"/>
              </a:solidFill>
            </a:endParaRPr>
          </a:p>
          <a:p>
            <a:pPr>
              <a:buFontTx/>
              <a:buChar char="-"/>
            </a:pPr>
            <a:r>
              <a:rPr lang="de-DE" dirty="0"/>
              <a:t>OLG Schleswig, Urteil vom 23.01.2021: 10.000,- € für Tochter eines verstorbenen 81jährigen - BGH, Urteil vom 06.12.2022 – VI ZR 73/21: Zurückverweisung an das OLG Schleswig, Zitat: „Der dem Hinterbliebenen im Einzelfall zuerkannte Betrag muss (…) im Regelfall hinter demjenigen zurückbleiben, der ihm zustünde, wenn das von ihm erlittene seelische Leid die Qualität einer Gesundheitsverletzung hätte.“ („Abstandsgebot“)</a:t>
            </a:r>
          </a:p>
        </p:txBody>
      </p:sp>
    </p:spTree>
    <p:extLst>
      <p:ext uri="{BB962C8B-B14F-4D97-AF65-F5344CB8AC3E}">
        <p14:creationId xmlns:p14="http://schemas.microsoft.com/office/powerpoint/2010/main" val="3896612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8" name="Straight Connector 47">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0"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53"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4"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5"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6" name="Isosceles Triangle 55">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7" name="Isosceles Triangle 56">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7" name="Titel 6">
            <a:extLst>
              <a:ext uri="{FF2B5EF4-FFF2-40B4-BE49-F238E27FC236}">
                <a16:creationId xmlns:a16="http://schemas.microsoft.com/office/drawing/2014/main" id="{57302D69-A4D5-4244-9B31-BDB6539D2ED7}"/>
              </a:ext>
            </a:extLst>
          </p:cNvPr>
          <p:cNvSpPr>
            <a:spLocks noGrp="1"/>
          </p:cNvSpPr>
          <p:nvPr>
            <p:ph type="title"/>
          </p:nvPr>
        </p:nvSpPr>
        <p:spPr>
          <a:xfrm>
            <a:off x="1636638" y="2326861"/>
            <a:ext cx="6542162" cy="2195810"/>
          </a:xfrm>
        </p:spPr>
        <p:txBody>
          <a:bodyPr vert="horz" lIns="91440" tIns="45720" rIns="91440" bIns="45720" rtlCol="0" anchor="b">
            <a:normAutofit fontScale="90000"/>
          </a:bodyPr>
          <a:lstStyle/>
          <a:p>
            <a:pPr algn="ctr"/>
            <a:r>
              <a:rPr lang="en-US" sz="4800" dirty="0"/>
              <a:t>Das </a:t>
            </a:r>
            <a:r>
              <a:rPr lang="en-US" sz="4800" dirty="0" err="1"/>
              <a:t>Verhältnis</a:t>
            </a:r>
            <a:r>
              <a:rPr lang="en-US" sz="4800" dirty="0"/>
              <a:t> von </a:t>
            </a:r>
            <a:r>
              <a:rPr lang="en-US" sz="4800" dirty="0" err="1"/>
              <a:t>Schockschaden</a:t>
            </a:r>
            <a:r>
              <a:rPr lang="en-US" sz="4800" dirty="0"/>
              <a:t> und </a:t>
            </a:r>
            <a:r>
              <a:rPr lang="en-US" sz="4800" dirty="0" err="1"/>
              <a:t>Hinterbliebenengeld</a:t>
            </a:r>
            <a:endParaRPr lang="en-US" sz="4800" dirty="0"/>
          </a:p>
        </p:txBody>
      </p:sp>
      <p:cxnSp>
        <p:nvCxnSpPr>
          <p:cNvPr id="59" name="Straight Connector 58">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63"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5"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7"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9"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71"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3"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450115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BD0019-9840-44B2-AD56-49D7E65A7C36}"/>
              </a:ext>
            </a:extLst>
          </p:cNvPr>
          <p:cNvSpPr>
            <a:spLocks noGrp="1"/>
          </p:cNvSpPr>
          <p:nvPr>
            <p:ph type="title"/>
          </p:nvPr>
        </p:nvSpPr>
        <p:spPr/>
        <p:txBody>
          <a:bodyPr>
            <a:normAutofit/>
          </a:bodyPr>
          <a:lstStyle/>
          <a:p>
            <a:r>
              <a:rPr lang="de-DE" dirty="0"/>
              <a:t>Zielrichtungen </a:t>
            </a:r>
          </a:p>
        </p:txBody>
      </p:sp>
      <p:graphicFrame>
        <p:nvGraphicFramePr>
          <p:cNvPr id="5" name="Tabelle 5">
            <a:extLst>
              <a:ext uri="{FF2B5EF4-FFF2-40B4-BE49-F238E27FC236}">
                <a16:creationId xmlns:a16="http://schemas.microsoft.com/office/drawing/2014/main" id="{01A5F34D-C790-9DED-805C-AFFEFE10D1BC}"/>
              </a:ext>
            </a:extLst>
          </p:cNvPr>
          <p:cNvGraphicFramePr>
            <a:graphicFrameLocks noGrp="1"/>
          </p:cNvGraphicFramePr>
          <p:nvPr>
            <p:ph idx="1"/>
            <p:extLst>
              <p:ext uri="{D42A27DB-BD31-4B8C-83A1-F6EECF244321}">
                <p14:modId xmlns:p14="http://schemas.microsoft.com/office/powerpoint/2010/main" val="1451678023"/>
              </p:ext>
            </p:extLst>
          </p:nvPr>
        </p:nvGraphicFramePr>
        <p:xfrm>
          <a:off x="677863" y="2414589"/>
          <a:ext cx="8596312" cy="2172910"/>
        </p:xfrm>
        <a:graphic>
          <a:graphicData uri="http://schemas.openxmlformats.org/drawingml/2006/table">
            <a:tbl>
              <a:tblPr firstRow="1" bandRow="1">
                <a:tableStyleId>{5C22544A-7EE6-4342-B048-85BDC9FD1C3A}</a:tableStyleId>
              </a:tblPr>
              <a:tblGrid>
                <a:gridCol w="4298156">
                  <a:extLst>
                    <a:ext uri="{9D8B030D-6E8A-4147-A177-3AD203B41FA5}">
                      <a16:colId xmlns:a16="http://schemas.microsoft.com/office/drawing/2014/main" val="1086232829"/>
                    </a:ext>
                  </a:extLst>
                </a:gridCol>
                <a:gridCol w="4298156">
                  <a:extLst>
                    <a:ext uri="{9D8B030D-6E8A-4147-A177-3AD203B41FA5}">
                      <a16:colId xmlns:a16="http://schemas.microsoft.com/office/drawing/2014/main" val="1741700032"/>
                    </a:ext>
                  </a:extLst>
                </a:gridCol>
              </a:tblGrid>
              <a:tr h="745428">
                <a:tc>
                  <a:txBody>
                    <a:bodyPr/>
                    <a:lstStyle/>
                    <a:p>
                      <a:r>
                        <a:rPr lang="de-DE" sz="2400" dirty="0"/>
                        <a:t>Schockschaden</a:t>
                      </a:r>
                    </a:p>
                  </a:txBody>
                  <a:tcPr/>
                </a:tc>
                <a:tc>
                  <a:txBody>
                    <a:bodyPr/>
                    <a:lstStyle/>
                    <a:p>
                      <a:r>
                        <a:rPr lang="de-DE" sz="2400" dirty="0"/>
                        <a:t>Hinterbliebenengeld </a:t>
                      </a:r>
                    </a:p>
                  </a:txBody>
                  <a:tcPr/>
                </a:tc>
                <a:extLst>
                  <a:ext uri="{0D108BD9-81ED-4DB2-BD59-A6C34878D82A}">
                    <a16:rowId xmlns:a16="http://schemas.microsoft.com/office/drawing/2014/main" val="3178553984"/>
                  </a:ext>
                </a:extLst>
              </a:tr>
              <a:tr h="1427482">
                <a:tc>
                  <a:txBody>
                    <a:bodyPr/>
                    <a:lstStyle/>
                    <a:p>
                      <a:r>
                        <a:rPr lang="de-DE" sz="2400" dirty="0"/>
                        <a:t>Ausgleich einer pathologischen psychischen Erkrankung </a:t>
                      </a:r>
                    </a:p>
                  </a:txBody>
                  <a:tcPr/>
                </a:tc>
                <a:tc>
                  <a:txBody>
                    <a:bodyPr/>
                    <a:lstStyle/>
                    <a:p>
                      <a:r>
                        <a:rPr lang="de-DE" sz="2400" dirty="0"/>
                        <a:t>Abgeltung von Trauer und seelischer Betroffenheit </a:t>
                      </a:r>
                    </a:p>
                  </a:txBody>
                  <a:tcPr/>
                </a:tc>
                <a:extLst>
                  <a:ext uri="{0D108BD9-81ED-4DB2-BD59-A6C34878D82A}">
                    <a16:rowId xmlns:a16="http://schemas.microsoft.com/office/drawing/2014/main" val="1641633847"/>
                  </a:ext>
                </a:extLst>
              </a:tr>
            </a:tbl>
          </a:graphicData>
        </a:graphic>
      </p:graphicFrame>
      <p:pic>
        <p:nvPicPr>
          <p:cNvPr id="4" name="Grafik 3" descr="Ein Bild, das Text enthält.&#10;&#10;Automatisch generierte Beschreibung">
            <a:extLst>
              <a:ext uri="{FF2B5EF4-FFF2-40B4-BE49-F238E27FC236}">
                <a16:creationId xmlns:a16="http://schemas.microsoft.com/office/drawing/2014/main" id="{39B71242-F7CE-4690-9ABB-8DBCD69BA6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305658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584559B-022B-4AC1-A17D-5F0938BAB7CE}"/>
              </a:ext>
            </a:extLst>
          </p:cNvPr>
          <p:cNvSpPr>
            <a:spLocks noGrp="1"/>
          </p:cNvSpPr>
          <p:nvPr>
            <p:ph type="title"/>
          </p:nvPr>
        </p:nvSpPr>
        <p:spPr/>
        <p:txBody>
          <a:bodyPr/>
          <a:lstStyle/>
          <a:p>
            <a:r>
              <a:rPr lang="de-DE" dirty="0"/>
              <a:t>Dogmatische Herleitung </a:t>
            </a:r>
            <a:br>
              <a:rPr lang="de-DE" dirty="0"/>
            </a:br>
            <a:endParaRPr lang="de-DE" dirty="0"/>
          </a:p>
        </p:txBody>
      </p:sp>
      <p:graphicFrame>
        <p:nvGraphicFramePr>
          <p:cNvPr id="2" name="Tabelle 2">
            <a:extLst>
              <a:ext uri="{FF2B5EF4-FFF2-40B4-BE49-F238E27FC236}">
                <a16:creationId xmlns:a16="http://schemas.microsoft.com/office/drawing/2014/main" id="{25931A4C-4311-F686-3DF3-86C5142E5A4E}"/>
              </a:ext>
            </a:extLst>
          </p:cNvPr>
          <p:cNvGraphicFramePr>
            <a:graphicFrameLocks noGrp="1"/>
          </p:cNvGraphicFramePr>
          <p:nvPr>
            <p:ph idx="1"/>
            <p:extLst>
              <p:ext uri="{D42A27DB-BD31-4B8C-83A1-F6EECF244321}">
                <p14:modId xmlns:p14="http://schemas.microsoft.com/office/powerpoint/2010/main" val="3044989855"/>
              </p:ext>
            </p:extLst>
          </p:nvPr>
        </p:nvGraphicFramePr>
        <p:xfrm>
          <a:off x="677334" y="2414750"/>
          <a:ext cx="8272937" cy="2316480"/>
        </p:xfrm>
        <a:graphic>
          <a:graphicData uri="http://schemas.openxmlformats.org/drawingml/2006/table">
            <a:tbl>
              <a:tblPr firstRow="1" bandRow="1">
                <a:tableStyleId>{5C22544A-7EE6-4342-B048-85BDC9FD1C3A}</a:tableStyleId>
              </a:tblPr>
              <a:tblGrid>
                <a:gridCol w="3978835">
                  <a:extLst>
                    <a:ext uri="{9D8B030D-6E8A-4147-A177-3AD203B41FA5}">
                      <a16:colId xmlns:a16="http://schemas.microsoft.com/office/drawing/2014/main" val="688931962"/>
                    </a:ext>
                  </a:extLst>
                </a:gridCol>
                <a:gridCol w="4294102">
                  <a:extLst>
                    <a:ext uri="{9D8B030D-6E8A-4147-A177-3AD203B41FA5}">
                      <a16:colId xmlns:a16="http://schemas.microsoft.com/office/drawing/2014/main" val="1210732649"/>
                    </a:ext>
                  </a:extLst>
                </a:gridCol>
              </a:tblGrid>
              <a:tr h="326371">
                <a:tc>
                  <a:txBody>
                    <a:bodyPr/>
                    <a:lstStyle/>
                    <a:p>
                      <a:r>
                        <a:rPr lang="de-DE" sz="2000" dirty="0"/>
                        <a:t>Schockschaden</a:t>
                      </a:r>
                    </a:p>
                  </a:txBody>
                  <a:tcPr/>
                </a:tc>
                <a:tc>
                  <a:txBody>
                    <a:bodyPr/>
                    <a:lstStyle/>
                    <a:p>
                      <a:r>
                        <a:rPr lang="de-DE" sz="2000" dirty="0"/>
                        <a:t>Hinterbliebenengeld </a:t>
                      </a:r>
                    </a:p>
                  </a:txBody>
                  <a:tcPr/>
                </a:tc>
                <a:extLst>
                  <a:ext uri="{0D108BD9-81ED-4DB2-BD59-A6C34878D82A}">
                    <a16:rowId xmlns:a16="http://schemas.microsoft.com/office/drawing/2014/main" val="596563037"/>
                  </a:ext>
                </a:extLst>
              </a:tr>
              <a:tr h="1852682">
                <a:tc>
                  <a:txBody>
                    <a:bodyPr/>
                    <a:lstStyle/>
                    <a:p>
                      <a:pPr marL="0" indent="0">
                        <a:buNone/>
                      </a:pPr>
                      <a:r>
                        <a:rPr lang="de-DE" sz="2000" dirty="0">
                          <a:solidFill>
                            <a:srgbClr val="28343C"/>
                          </a:solidFill>
                        </a:rPr>
                        <a:t>Anspruch auf </a:t>
                      </a:r>
                      <a:r>
                        <a:rPr lang="de-DE" sz="2000" b="1" dirty="0">
                          <a:solidFill>
                            <a:srgbClr val="28343C"/>
                          </a:solidFill>
                        </a:rPr>
                        <a:t>Schadensersatz</a:t>
                      </a:r>
                      <a:r>
                        <a:rPr lang="de-DE" sz="2000" dirty="0">
                          <a:solidFill>
                            <a:srgbClr val="28343C"/>
                          </a:solidFill>
                        </a:rPr>
                        <a:t> aufgrund der Verletzung eines </a:t>
                      </a:r>
                      <a:r>
                        <a:rPr lang="de-DE" sz="2000" b="1" dirty="0">
                          <a:solidFill>
                            <a:srgbClr val="28343C"/>
                          </a:solidFill>
                        </a:rPr>
                        <a:t>eigenen</a:t>
                      </a:r>
                      <a:r>
                        <a:rPr lang="de-DE" sz="2000" dirty="0">
                          <a:solidFill>
                            <a:srgbClr val="28343C"/>
                          </a:solidFill>
                        </a:rPr>
                        <a:t> Rechtsguts </a:t>
                      </a:r>
                    </a:p>
                    <a:p>
                      <a:endParaRPr lang="de-DE" sz="2000" dirty="0"/>
                    </a:p>
                  </a:txBody>
                  <a:tcPr/>
                </a:tc>
                <a:tc>
                  <a:txBody>
                    <a:bodyPr/>
                    <a:lstStyle/>
                    <a:p>
                      <a:r>
                        <a:rPr lang="de-DE" sz="2000" dirty="0">
                          <a:solidFill>
                            <a:srgbClr val="28343C"/>
                          </a:solidFill>
                        </a:rPr>
                        <a:t>Anspruch auf </a:t>
                      </a:r>
                      <a:r>
                        <a:rPr lang="de-DE" sz="2000" b="1" dirty="0">
                          <a:solidFill>
                            <a:srgbClr val="28343C"/>
                          </a:solidFill>
                        </a:rPr>
                        <a:t>Entschädigung </a:t>
                      </a:r>
                      <a:r>
                        <a:rPr lang="de-DE" sz="2000" dirty="0">
                          <a:solidFill>
                            <a:srgbClr val="28343C"/>
                          </a:solidFill>
                        </a:rPr>
                        <a:t>des eigenen Gefühlsschadens (normalpsychologische Trauer)  aufgrund der Verletzung eines </a:t>
                      </a:r>
                      <a:r>
                        <a:rPr lang="de-DE" sz="2000" b="1" dirty="0">
                          <a:solidFill>
                            <a:srgbClr val="28343C"/>
                          </a:solidFill>
                        </a:rPr>
                        <a:t>fremden</a:t>
                      </a:r>
                      <a:r>
                        <a:rPr lang="de-DE" sz="2000" dirty="0">
                          <a:solidFill>
                            <a:srgbClr val="28343C"/>
                          </a:solidFill>
                        </a:rPr>
                        <a:t> Rechtsguts </a:t>
                      </a:r>
                    </a:p>
                    <a:p>
                      <a:endParaRPr lang="de-DE" sz="2000" dirty="0">
                        <a:solidFill>
                          <a:srgbClr val="28343C"/>
                        </a:solidFill>
                      </a:endParaRPr>
                    </a:p>
                  </a:txBody>
                  <a:tcPr/>
                </a:tc>
                <a:extLst>
                  <a:ext uri="{0D108BD9-81ED-4DB2-BD59-A6C34878D82A}">
                    <a16:rowId xmlns:a16="http://schemas.microsoft.com/office/drawing/2014/main" val="2077924857"/>
                  </a:ext>
                </a:extLst>
              </a:tr>
            </a:tbl>
          </a:graphicData>
        </a:graphic>
      </p:graphicFrame>
      <p:pic>
        <p:nvPicPr>
          <p:cNvPr id="9" name="Grafik 8" descr="Ein Bild, das Text enthält.&#10;&#10;Automatisch generierte Beschreibung">
            <a:extLst>
              <a:ext uri="{FF2B5EF4-FFF2-40B4-BE49-F238E27FC236}">
                <a16:creationId xmlns:a16="http://schemas.microsoft.com/office/drawing/2014/main" id="{C4E80242-772A-4272-A67E-EEEC8B4D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42330686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F584559B-022B-4AC1-A17D-5F0938BAB7CE}"/>
              </a:ext>
            </a:extLst>
          </p:cNvPr>
          <p:cNvSpPr>
            <a:spLocks noGrp="1"/>
          </p:cNvSpPr>
          <p:nvPr>
            <p:ph type="title"/>
          </p:nvPr>
        </p:nvSpPr>
        <p:spPr/>
        <p:txBody>
          <a:bodyPr/>
          <a:lstStyle/>
          <a:p>
            <a:r>
              <a:rPr lang="de-DE" dirty="0"/>
              <a:t>Verhältnis Schockschaden - Hinterbliebenengeld </a:t>
            </a:r>
          </a:p>
        </p:txBody>
      </p:sp>
      <p:pic>
        <p:nvPicPr>
          <p:cNvPr id="9" name="Grafik 8" descr="Ein Bild, das Text enthält.&#10;&#10;Automatisch generierte Beschreibung">
            <a:extLst>
              <a:ext uri="{FF2B5EF4-FFF2-40B4-BE49-F238E27FC236}">
                <a16:creationId xmlns:a16="http://schemas.microsoft.com/office/drawing/2014/main" id="{C4E80242-772A-4272-A67E-EEEC8B4D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
        <p:nvSpPr>
          <p:cNvPr id="3" name="Inhaltsplatzhalter 2">
            <a:extLst>
              <a:ext uri="{FF2B5EF4-FFF2-40B4-BE49-F238E27FC236}">
                <a16:creationId xmlns:a16="http://schemas.microsoft.com/office/drawing/2014/main" id="{480444DF-68C7-F1B5-0AE6-04D5BBEA2585}"/>
              </a:ext>
            </a:extLst>
          </p:cNvPr>
          <p:cNvSpPr>
            <a:spLocks noGrp="1"/>
          </p:cNvSpPr>
          <p:nvPr>
            <p:ph idx="1"/>
          </p:nvPr>
        </p:nvSpPr>
        <p:spPr>
          <a:xfrm>
            <a:off x="677334" y="2580186"/>
            <a:ext cx="8596668" cy="2938353"/>
          </a:xfrm>
        </p:spPr>
        <p:txBody>
          <a:bodyPr>
            <a:normAutofit/>
          </a:bodyPr>
          <a:lstStyle/>
          <a:p>
            <a:r>
              <a:rPr lang="de-DE" sz="2000" dirty="0">
                <a:solidFill>
                  <a:srgbClr val="28343C"/>
                </a:solidFill>
              </a:rPr>
              <a:t>Einerseits: Unterschiedliche dogmatische Herleitung spricht gegen eine Anrechnung der Schadenspositionen – Ansprüche bestehen nebeneinander</a:t>
            </a:r>
          </a:p>
          <a:p>
            <a:r>
              <a:rPr lang="de-DE" sz="2000" dirty="0">
                <a:solidFill>
                  <a:srgbClr val="28343C"/>
                </a:solidFill>
              </a:rPr>
              <a:t>Andererseits: Gesetzesmaterialien – Hinterbliebenengeld soll in Schockschaden aufgehen</a:t>
            </a:r>
          </a:p>
          <a:p>
            <a:r>
              <a:rPr lang="de-DE" sz="2000" dirty="0">
                <a:solidFill>
                  <a:srgbClr val="28343C"/>
                </a:solidFill>
              </a:rPr>
              <a:t>Frage in Literatur und Rechtsprechung umstritten</a:t>
            </a:r>
          </a:p>
        </p:txBody>
      </p:sp>
    </p:spTree>
    <p:extLst>
      <p:ext uri="{BB962C8B-B14F-4D97-AF65-F5344CB8AC3E}">
        <p14:creationId xmlns:p14="http://schemas.microsoft.com/office/powerpoint/2010/main" val="3389834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4EFC38-0B56-B9AF-FB28-9CE2F90DC21E}"/>
              </a:ext>
            </a:extLst>
          </p:cNvPr>
          <p:cNvSpPr>
            <a:spLocks noGrp="1"/>
          </p:cNvSpPr>
          <p:nvPr>
            <p:ph type="title"/>
          </p:nvPr>
        </p:nvSpPr>
        <p:spPr/>
        <p:txBody>
          <a:bodyPr/>
          <a:lstStyle/>
          <a:p>
            <a:r>
              <a:rPr lang="de-DE" dirty="0"/>
              <a:t>Verhältnis Schockschaden - Hinterbliebenengeld</a:t>
            </a:r>
          </a:p>
        </p:txBody>
      </p:sp>
      <p:sp>
        <p:nvSpPr>
          <p:cNvPr id="3" name="Inhaltsplatzhalter 2">
            <a:extLst>
              <a:ext uri="{FF2B5EF4-FFF2-40B4-BE49-F238E27FC236}">
                <a16:creationId xmlns:a16="http://schemas.microsoft.com/office/drawing/2014/main" id="{5DE14688-6D4F-8254-6DED-A1A083BB42F8}"/>
              </a:ext>
            </a:extLst>
          </p:cNvPr>
          <p:cNvSpPr>
            <a:spLocks noGrp="1"/>
          </p:cNvSpPr>
          <p:nvPr>
            <p:ph idx="1"/>
          </p:nvPr>
        </p:nvSpPr>
        <p:spPr>
          <a:xfrm>
            <a:off x="677334" y="2301498"/>
            <a:ext cx="8596668" cy="3946902"/>
          </a:xfrm>
        </p:spPr>
        <p:txBody>
          <a:bodyPr>
            <a:normAutofit lnSpcReduction="10000"/>
          </a:bodyPr>
          <a:lstStyle/>
          <a:p>
            <a:pPr marL="0" indent="0">
              <a:buNone/>
            </a:pPr>
            <a:r>
              <a:rPr lang="de-DE" dirty="0">
                <a:solidFill>
                  <a:srgbClr val="28343C"/>
                </a:solidFill>
              </a:rPr>
              <a:t>Gesetzesmaterialien – BR-Drucksache 127/17 vom 09.02.2017 + BT-Drucksache 18/11397 vom 07.03.2017: </a:t>
            </a:r>
          </a:p>
          <a:p>
            <a:pPr marL="0" indent="0">
              <a:buNone/>
            </a:pPr>
            <a:r>
              <a:rPr lang="de-DE" sz="1800" dirty="0">
                <a:solidFill>
                  <a:srgbClr val="28343C"/>
                </a:solidFill>
              </a:rPr>
              <a:t>„Unabhängig vom Nachweis einer medizinisch fassbaren Gesundheitsbeeinträchtigung (in Gestalt eines „Schockschadens“) hat der für die Tötung Verantwortliche dem Hinterbliebenen eine Entschädigung für dessen seelisches Leid zu leisten. (…)</a:t>
            </a:r>
          </a:p>
          <a:p>
            <a:pPr marL="0" indent="0">
              <a:buNone/>
            </a:pPr>
            <a:r>
              <a:rPr lang="de-DE" dirty="0">
                <a:solidFill>
                  <a:srgbClr val="28343C"/>
                </a:solidFill>
              </a:rPr>
              <a:t>Liegen sowohl die Voraussetzungen auf Ersatz eines „Schockschadens“ nach § 823 Abs.1 </a:t>
            </a:r>
            <a:r>
              <a:rPr lang="de-DE" dirty="0" err="1">
                <a:solidFill>
                  <a:srgbClr val="28343C"/>
                </a:solidFill>
              </a:rPr>
              <a:t>iVm</a:t>
            </a:r>
            <a:r>
              <a:rPr lang="de-DE" dirty="0">
                <a:solidFill>
                  <a:srgbClr val="28343C"/>
                </a:solidFill>
              </a:rPr>
              <a:t> § 253 Abs.2 BGB vor als auch die Voraussetzungen nach § 844 Abs.3 BGB, geht der Anspruch auf Ersatz des Schockschadens dem Anspruch auf Hinterbliebenengeld vor bzw. letztgenannter geht in erstgenanntem auf.“</a:t>
            </a:r>
          </a:p>
          <a:p>
            <a:pPr marL="0" indent="0">
              <a:buNone/>
            </a:pPr>
            <a:endParaRPr lang="de-DE" sz="1800" dirty="0">
              <a:solidFill>
                <a:srgbClr val="28343C"/>
              </a:solidFill>
            </a:endParaRPr>
          </a:p>
          <a:p>
            <a:pPr marL="0" indent="0">
              <a:buNone/>
            </a:pPr>
            <a:r>
              <a:rPr lang="de-DE" dirty="0">
                <a:solidFill>
                  <a:srgbClr val="28343C"/>
                </a:solidFill>
              </a:rPr>
              <a:t>so auch: </a:t>
            </a:r>
            <a:r>
              <a:rPr lang="de-DE" sz="1800" dirty="0">
                <a:solidFill>
                  <a:srgbClr val="28343C"/>
                </a:solidFill>
              </a:rPr>
              <a:t>LG Bonn, Urteil  vom 03.12.2019 – 24 </a:t>
            </a:r>
            <a:r>
              <a:rPr lang="de-DE" sz="1800" dirty="0" err="1">
                <a:solidFill>
                  <a:srgbClr val="28343C"/>
                </a:solidFill>
              </a:rPr>
              <a:t>Ks</a:t>
            </a:r>
            <a:r>
              <a:rPr lang="de-DE" sz="1800" dirty="0">
                <a:solidFill>
                  <a:srgbClr val="28343C"/>
                </a:solidFill>
              </a:rPr>
              <a:t> 7/19 oder</a:t>
            </a:r>
          </a:p>
          <a:p>
            <a:pPr marL="0" indent="0">
              <a:buNone/>
            </a:pPr>
            <a:r>
              <a:rPr lang="de-DE" dirty="0">
                <a:solidFill>
                  <a:srgbClr val="28343C"/>
                </a:solidFill>
              </a:rPr>
              <a:t>LG Tübingen, Urteil vom 17.05.2019 - 3 O 108/18</a:t>
            </a:r>
            <a:r>
              <a:rPr lang="de-DE" sz="1800" dirty="0">
                <a:solidFill>
                  <a:srgbClr val="28343C"/>
                </a:solidFill>
              </a:rPr>
              <a:t> </a:t>
            </a:r>
          </a:p>
          <a:p>
            <a:pPr marL="0" indent="0">
              <a:buNone/>
            </a:pPr>
            <a:endParaRPr lang="de-DE" dirty="0"/>
          </a:p>
        </p:txBody>
      </p:sp>
    </p:spTree>
    <p:extLst>
      <p:ext uri="{BB962C8B-B14F-4D97-AF65-F5344CB8AC3E}">
        <p14:creationId xmlns:p14="http://schemas.microsoft.com/office/powerpoint/2010/main" val="1475595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FD1D0D-DC85-CFBC-3E0B-912BED046ADE}"/>
              </a:ext>
            </a:extLst>
          </p:cNvPr>
          <p:cNvSpPr>
            <a:spLocks noGrp="1"/>
          </p:cNvSpPr>
          <p:nvPr>
            <p:ph type="title"/>
          </p:nvPr>
        </p:nvSpPr>
        <p:spPr/>
        <p:txBody>
          <a:bodyPr/>
          <a:lstStyle/>
          <a:p>
            <a:r>
              <a:rPr lang="de-DE" dirty="0"/>
              <a:t>Verhältnis Schockschaden - Hinterbliebenengeld</a:t>
            </a:r>
          </a:p>
        </p:txBody>
      </p:sp>
      <p:sp>
        <p:nvSpPr>
          <p:cNvPr id="3" name="Inhaltsplatzhalter 2">
            <a:extLst>
              <a:ext uri="{FF2B5EF4-FFF2-40B4-BE49-F238E27FC236}">
                <a16:creationId xmlns:a16="http://schemas.microsoft.com/office/drawing/2014/main" id="{87ADBA24-A50C-303A-293B-277D8F28EDF1}"/>
              </a:ext>
            </a:extLst>
          </p:cNvPr>
          <p:cNvSpPr>
            <a:spLocks noGrp="1"/>
          </p:cNvSpPr>
          <p:nvPr>
            <p:ph idx="1"/>
          </p:nvPr>
        </p:nvSpPr>
        <p:spPr>
          <a:xfrm>
            <a:off x="677334" y="2160589"/>
            <a:ext cx="8596668" cy="4410692"/>
          </a:xfrm>
        </p:spPr>
        <p:txBody>
          <a:bodyPr>
            <a:normAutofit fontScale="85000" lnSpcReduction="20000"/>
          </a:bodyPr>
          <a:lstStyle/>
          <a:p>
            <a:pPr marL="0" indent="0">
              <a:buNone/>
            </a:pPr>
            <a:r>
              <a:rPr lang="de-DE" b="1" i="0" dirty="0">
                <a:solidFill>
                  <a:srgbClr val="000000"/>
                </a:solidFill>
                <a:effectLst/>
                <a:latin typeface="Arial" panose="020B0604020202020204" pitchFamily="34" charset="0"/>
              </a:rPr>
              <a:t>OLG Schleswig, Urteil vom 23.02.2021 – 7 U 149/20:</a:t>
            </a:r>
          </a:p>
          <a:p>
            <a:pPr marL="0" indent="0">
              <a:buNone/>
            </a:pPr>
            <a:r>
              <a:rPr lang="de-DE" b="0" i="0" dirty="0">
                <a:solidFill>
                  <a:srgbClr val="000000"/>
                </a:solidFill>
                <a:effectLst/>
                <a:latin typeface="Arial" panose="020B0604020202020204" pitchFamily="34" charset="0"/>
              </a:rPr>
              <a:t>„Schockschäden für psychisches Leid einerseits und Hinterbliebenengeld für seelisches Leid andererseits stehen nicht in einem Stufenverhältnis zueinander, sondern es handelt sich um zwei unterschiedliche Ansprüche. Andauernde seelische Schmerzen können zumindest gleichwertige oder sogar - je nach Dauer und Intensität - höhere Betroffenheiten auslösen.“ (wie soeben gesehen: anders BGH)</a:t>
            </a:r>
          </a:p>
          <a:p>
            <a:pPr marL="0" indent="0">
              <a:buNone/>
            </a:pPr>
            <a:endParaRPr lang="de-DE" sz="1800" b="1" dirty="0">
              <a:solidFill>
                <a:srgbClr val="28343C"/>
              </a:solidFill>
            </a:endParaRPr>
          </a:p>
          <a:p>
            <a:pPr marL="0" indent="0">
              <a:buNone/>
            </a:pPr>
            <a:r>
              <a:rPr lang="de-DE" sz="1800" b="1" dirty="0">
                <a:solidFill>
                  <a:srgbClr val="28343C"/>
                </a:solidFill>
              </a:rPr>
              <a:t>OLG Celle, Urteil vom 22.08.2022 – 14 U 22/22:</a:t>
            </a:r>
          </a:p>
          <a:p>
            <a:pPr marL="0" indent="0">
              <a:buNone/>
            </a:pPr>
            <a:r>
              <a:rPr lang="de-DE" sz="1800" dirty="0">
                <a:solidFill>
                  <a:srgbClr val="28343C"/>
                </a:solidFill>
              </a:rPr>
              <a:t>„Im Unterschied zum hier nicht vorliegenden Schockschaden sind jedoch Besonderheiten zu beachten: Zunächst ist zu berücksichtigen, dass das Hinterbliebenengeld einen Ausgleich auch für die normalpsychologische Trauer an sich zubilligt, indem an das seelische Leid angeknüpft wird, das bereits durch den Tod einer nahestehenden Person an sich eintritt. (…)</a:t>
            </a:r>
          </a:p>
          <a:p>
            <a:pPr marL="0" indent="0">
              <a:buNone/>
            </a:pPr>
            <a:r>
              <a:rPr lang="de-DE" sz="1800" dirty="0">
                <a:solidFill>
                  <a:srgbClr val="28343C"/>
                </a:solidFill>
              </a:rPr>
              <a:t>Die unterschiedliche dogmatische Herleitung könnte daher dafür sprechen, dass zusätzlich zum Ersatz der Körper- und Gesundheitsschädigung ein darüber hinausgehender Ersatz für den "Gefühlsschaden" zu gewähren ist, der im Rahmen des Schockschadensersatzes gerade nicht auszugleichen ist.“</a:t>
            </a:r>
          </a:p>
          <a:p>
            <a:pPr marL="0" indent="0">
              <a:buNone/>
            </a:pPr>
            <a:endParaRPr lang="de-DE" sz="1800" dirty="0">
              <a:solidFill>
                <a:srgbClr val="28343C"/>
              </a:solidFill>
            </a:endParaRPr>
          </a:p>
          <a:p>
            <a:pPr marL="0" indent="0">
              <a:buNone/>
            </a:pPr>
            <a:r>
              <a:rPr lang="de-DE" dirty="0">
                <a:solidFill>
                  <a:srgbClr val="28343C"/>
                </a:solidFill>
              </a:rPr>
              <a:t>[ähnlich Jäger, Vortrag 20. Dt. Medizinrechtstag Berlin 14.09.2019]</a:t>
            </a:r>
            <a:endParaRPr lang="de-DE" dirty="0"/>
          </a:p>
        </p:txBody>
      </p:sp>
    </p:spTree>
    <p:extLst>
      <p:ext uri="{BB962C8B-B14F-4D97-AF65-F5344CB8AC3E}">
        <p14:creationId xmlns:p14="http://schemas.microsoft.com/office/powerpoint/2010/main" val="576854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6558B3BC-BCFF-D7BE-C076-5DCCC5B47224}"/>
              </a:ext>
            </a:extLst>
          </p:cNvPr>
          <p:cNvPicPr>
            <a:picLocks noChangeAspect="1"/>
          </p:cNvPicPr>
          <p:nvPr/>
        </p:nvPicPr>
        <p:blipFill>
          <a:blip r:embed="rId2">
            <a:extLst>
              <a:ext uri="{28A0092B-C50C-407E-A947-70E740481C1C}">
                <a14:useLocalDpi xmlns:a14="http://schemas.microsoft.com/office/drawing/2010/main" val="0"/>
              </a:ext>
            </a:extLst>
          </a:blip>
          <a:srcRect t="17435" b="17435"/>
          <a:stretch/>
        </p:blipFill>
        <p:spPr>
          <a:xfrm>
            <a:off x="5127565" y="0"/>
            <a:ext cx="7065281" cy="6858001"/>
          </a:xfrm>
          <a:custGeom>
            <a:avLst/>
            <a:gdLst/>
            <a:ahLst/>
            <a:cxnLst/>
            <a:rect l="l" t="t" r="r" b="b"/>
            <a:pathLst>
              <a:path w="7065281" h="6858001">
                <a:moveTo>
                  <a:pt x="379987" y="0"/>
                </a:moveTo>
                <a:lnTo>
                  <a:pt x="7065281" y="0"/>
                </a:lnTo>
                <a:lnTo>
                  <a:pt x="7065281" y="6858001"/>
                </a:lnTo>
                <a:lnTo>
                  <a:pt x="27809" y="6858001"/>
                </a:lnTo>
                <a:lnTo>
                  <a:pt x="1803228" y="4521201"/>
                </a:lnTo>
                <a:close/>
                <a:moveTo>
                  <a:pt x="0" y="0"/>
                </a:moveTo>
                <a:lnTo>
                  <a:pt x="379987" y="0"/>
                </a:lnTo>
                <a:lnTo>
                  <a:pt x="0" y="407"/>
                </a:lnTo>
                <a:close/>
              </a:path>
            </a:pathLst>
          </a:custGeom>
        </p:spPr>
      </p:pic>
      <p:grpSp>
        <p:nvGrpSpPr>
          <p:cNvPr id="42" name="Group 41">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3" name="Straight Connector 42">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5"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7" name="Isosceles Triangle 46">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8"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9"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0"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51" name="Isosceles Triangle 50">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52" name="Isosceles Triangle 51">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el 1">
            <a:extLst>
              <a:ext uri="{FF2B5EF4-FFF2-40B4-BE49-F238E27FC236}">
                <a16:creationId xmlns:a16="http://schemas.microsoft.com/office/drawing/2014/main" id="{81DA2393-03A2-4BCD-A312-766B83EBF4A6}"/>
              </a:ext>
            </a:extLst>
          </p:cNvPr>
          <p:cNvSpPr>
            <a:spLocks noGrp="1"/>
          </p:cNvSpPr>
          <p:nvPr>
            <p:ph type="title"/>
          </p:nvPr>
        </p:nvSpPr>
        <p:spPr>
          <a:xfrm>
            <a:off x="165946" y="1648530"/>
            <a:ext cx="6447883" cy="2369093"/>
          </a:xfrm>
        </p:spPr>
        <p:txBody>
          <a:bodyPr vert="horz" lIns="91440" tIns="45720" rIns="91440" bIns="45720" rtlCol="0" anchor="b">
            <a:normAutofit/>
          </a:bodyPr>
          <a:lstStyle/>
          <a:p>
            <a:pPr algn="ctr"/>
            <a:r>
              <a:rPr lang="en-US" sz="4800" dirty="0" err="1"/>
              <a:t>Ausblick</a:t>
            </a:r>
            <a:r>
              <a:rPr lang="en-US" sz="4800" dirty="0"/>
              <a:t> / </a:t>
            </a:r>
            <a:r>
              <a:rPr lang="en-US" sz="4800" dirty="0" err="1"/>
              <a:t>Diskussion</a:t>
            </a:r>
            <a:endParaRPr lang="en-US" sz="4800" dirty="0"/>
          </a:p>
        </p:txBody>
      </p:sp>
      <p:cxnSp>
        <p:nvCxnSpPr>
          <p:cNvPr id="54" name="Straight Connector 53">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58"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0"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2"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64"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sp>
      <p:sp>
        <p:nvSpPr>
          <p:cNvPr id="66"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68"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70"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541299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B0939F-6409-47FF-929E-AE9785D827FD}"/>
              </a:ext>
            </a:extLst>
          </p:cNvPr>
          <p:cNvSpPr>
            <a:spLocks noGrp="1"/>
          </p:cNvSpPr>
          <p:nvPr>
            <p:ph type="title"/>
          </p:nvPr>
        </p:nvSpPr>
        <p:spPr>
          <a:xfrm>
            <a:off x="-1895338" y="4646360"/>
            <a:ext cx="3598335" cy="5224724"/>
          </a:xfrm>
        </p:spPr>
        <p:txBody>
          <a:bodyPr anchor="ctr">
            <a:normAutofit/>
          </a:bodyPr>
          <a:lstStyle/>
          <a:p>
            <a:r>
              <a:rPr lang="de-DE" sz="2800" b="1" dirty="0"/>
              <a:t>… vielen Dank für Ihre Aufmerksamkeit!!</a:t>
            </a:r>
          </a:p>
        </p:txBody>
      </p:sp>
      <p:sp>
        <p:nvSpPr>
          <p:cNvPr id="3" name="Inhaltsplatzhalter 2">
            <a:extLst>
              <a:ext uri="{FF2B5EF4-FFF2-40B4-BE49-F238E27FC236}">
                <a16:creationId xmlns:a16="http://schemas.microsoft.com/office/drawing/2014/main" id="{8290C9EC-7559-4BC0-B73F-3FC22DB226DF}"/>
              </a:ext>
            </a:extLst>
          </p:cNvPr>
          <p:cNvSpPr>
            <a:spLocks noGrp="1"/>
          </p:cNvSpPr>
          <p:nvPr>
            <p:ph idx="1"/>
          </p:nvPr>
        </p:nvSpPr>
        <p:spPr>
          <a:xfrm>
            <a:off x="4654295" y="2581274"/>
            <a:ext cx="4619706" cy="3460087"/>
          </a:xfrm>
        </p:spPr>
        <p:txBody>
          <a:bodyPr anchor="ctr">
            <a:normAutofit lnSpcReduction="10000"/>
          </a:bodyPr>
          <a:lstStyle/>
          <a:p>
            <a:r>
              <a:rPr lang="de-DE" b="1" dirty="0">
                <a:solidFill>
                  <a:srgbClr val="28343C"/>
                </a:solidFill>
              </a:rPr>
              <a:t>Rechtsanwalt Timm Laue-</a:t>
            </a:r>
            <a:r>
              <a:rPr lang="de-DE" b="1" dirty="0" err="1">
                <a:solidFill>
                  <a:srgbClr val="28343C"/>
                </a:solidFill>
              </a:rPr>
              <a:t>Ogal</a:t>
            </a:r>
            <a:br>
              <a:rPr lang="de-DE" dirty="0">
                <a:solidFill>
                  <a:srgbClr val="28343C"/>
                </a:solidFill>
              </a:rPr>
            </a:br>
            <a:r>
              <a:rPr lang="de-DE" dirty="0">
                <a:solidFill>
                  <a:srgbClr val="28343C"/>
                </a:solidFill>
              </a:rPr>
              <a:t>Fachanwalt für Medizinrecht</a:t>
            </a:r>
            <a:br>
              <a:rPr lang="de-DE" dirty="0">
                <a:solidFill>
                  <a:srgbClr val="28343C"/>
                </a:solidFill>
              </a:rPr>
            </a:br>
            <a:r>
              <a:rPr lang="de-DE" dirty="0">
                <a:solidFill>
                  <a:srgbClr val="28343C"/>
                </a:solidFill>
              </a:rPr>
              <a:t>Fachanwalt für Arbeitsrecht</a:t>
            </a:r>
          </a:p>
          <a:p>
            <a:r>
              <a:rPr lang="de-DE" b="1" dirty="0">
                <a:solidFill>
                  <a:srgbClr val="28343C"/>
                </a:solidFill>
              </a:rPr>
              <a:t>rechtskontor49</a:t>
            </a:r>
            <a:br>
              <a:rPr lang="de-DE" dirty="0">
                <a:solidFill>
                  <a:srgbClr val="28343C"/>
                </a:solidFill>
              </a:rPr>
            </a:br>
            <a:r>
              <a:rPr lang="de-DE" dirty="0">
                <a:solidFill>
                  <a:srgbClr val="28343C"/>
                </a:solidFill>
              </a:rPr>
              <a:t>Fachkanzlei im Haus am Wall</a:t>
            </a:r>
          </a:p>
          <a:p>
            <a:r>
              <a:rPr lang="de-DE" dirty="0">
                <a:solidFill>
                  <a:srgbClr val="28343C"/>
                </a:solidFill>
              </a:rPr>
              <a:t>Heger-Tor-Wall 19</a:t>
            </a:r>
            <a:br>
              <a:rPr lang="de-DE" dirty="0">
                <a:solidFill>
                  <a:srgbClr val="28343C"/>
                </a:solidFill>
              </a:rPr>
            </a:br>
            <a:r>
              <a:rPr lang="de-DE" dirty="0">
                <a:solidFill>
                  <a:srgbClr val="28343C"/>
                </a:solidFill>
              </a:rPr>
              <a:t>49078 Osnabrück</a:t>
            </a:r>
          </a:p>
          <a:p>
            <a:r>
              <a:rPr lang="de-DE" dirty="0">
                <a:solidFill>
                  <a:srgbClr val="28343C"/>
                </a:solidFill>
              </a:rPr>
              <a:t>Tel: 0541/58052728</a:t>
            </a:r>
            <a:br>
              <a:rPr lang="de-DE" dirty="0">
                <a:solidFill>
                  <a:srgbClr val="28343C"/>
                </a:solidFill>
              </a:rPr>
            </a:br>
            <a:r>
              <a:rPr lang="de-DE" dirty="0">
                <a:solidFill>
                  <a:srgbClr val="28343C"/>
                </a:solidFill>
              </a:rPr>
              <a:t>Fax: 0541/58052729</a:t>
            </a:r>
          </a:p>
          <a:p>
            <a:r>
              <a:rPr lang="de-DE" dirty="0">
                <a:solidFill>
                  <a:srgbClr val="28343C"/>
                </a:solidFill>
              </a:rPr>
              <a:t>laue-ogal@rechtskontor49.de</a:t>
            </a:r>
            <a:br>
              <a:rPr lang="de-DE" dirty="0">
                <a:solidFill>
                  <a:srgbClr val="28343C"/>
                </a:solidFill>
              </a:rPr>
            </a:br>
            <a:r>
              <a:rPr lang="de-DE" dirty="0">
                <a:solidFill>
                  <a:srgbClr val="28343C"/>
                </a:solidFill>
              </a:rPr>
              <a:t>https://rechtskontor49.de</a:t>
            </a:r>
          </a:p>
          <a:p>
            <a:endParaRPr lang="de-DE" dirty="0"/>
          </a:p>
          <a:p>
            <a:endParaRPr lang="de-DE" dirty="0"/>
          </a:p>
          <a:p>
            <a:endParaRPr lang="de-DE" dirty="0"/>
          </a:p>
          <a:p>
            <a:endParaRPr lang="de-DE" dirty="0"/>
          </a:p>
        </p:txBody>
      </p:sp>
      <p:pic>
        <p:nvPicPr>
          <p:cNvPr id="4" name="Grafik 3" descr="Ein Bild, das Text enthält.&#10;&#10;Automatisch generierte Beschreibung">
            <a:extLst>
              <a:ext uri="{FF2B5EF4-FFF2-40B4-BE49-F238E27FC236}">
                <a16:creationId xmlns:a16="http://schemas.microsoft.com/office/drawing/2014/main" id="{78E406F5-6123-4F4A-B48A-CF99EB0C46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387" y="6249110"/>
            <a:ext cx="1260000" cy="339518"/>
          </a:xfrm>
          <a:prstGeom prst="rect">
            <a:avLst/>
          </a:prstGeom>
        </p:spPr>
      </p:pic>
    </p:spTree>
    <p:extLst>
      <p:ext uri="{BB962C8B-B14F-4D97-AF65-F5344CB8AC3E}">
        <p14:creationId xmlns:p14="http://schemas.microsoft.com/office/powerpoint/2010/main" val="2102509800"/>
      </p:ext>
    </p:extLst>
  </p:cSld>
  <p:clrMapOvr>
    <a:masterClrMapping/>
  </p:clrMapOvr>
</p:sld>
</file>

<file path=ppt/theme/theme1.xml><?xml version="1.0" encoding="utf-8"?>
<a:theme xmlns:a="http://schemas.openxmlformats.org/drawingml/2006/main" name="Facette">
  <a:themeElements>
    <a:clrScheme name="rk49">
      <a:dk1>
        <a:srgbClr val="006B71"/>
      </a:dk1>
      <a:lt1>
        <a:sysClr val="window" lastClr="FFFFFF"/>
      </a:lt1>
      <a:dk2>
        <a:srgbClr val="28343C"/>
      </a:dk2>
      <a:lt2>
        <a:srgbClr val="8EA1AD"/>
      </a:lt2>
      <a:accent1>
        <a:srgbClr val="006B71"/>
      </a:accent1>
      <a:accent2>
        <a:srgbClr val="28343C"/>
      </a:accent2>
      <a:accent3>
        <a:srgbClr val="E6B91E"/>
      </a:accent3>
      <a:accent4>
        <a:srgbClr val="E76618"/>
      </a:accent4>
      <a:accent5>
        <a:srgbClr val="C42F1A"/>
      </a:accent5>
      <a:accent6>
        <a:srgbClr val="918655"/>
      </a:accent6>
      <a:hlink>
        <a:srgbClr val="006B71"/>
      </a:hlink>
      <a:folHlink>
        <a:srgbClr val="8EA1AD"/>
      </a:folHlink>
    </a:clrScheme>
    <a:fontScheme name="rk49">
      <a:majorFont>
        <a:latin typeface="Century Gothic"/>
        <a:ea typeface=""/>
        <a:cs typeface=""/>
      </a:majorFont>
      <a:minorFont>
        <a:latin typeface="Arial"/>
        <a:ea typeface=""/>
        <a:cs typeface=""/>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
  <TotalTime>0</TotalTime>
  <Words>1999</Words>
  <Application>Microsoft Office PowerPoint</Application>
  <PresentationFormat>Breitbild</PresentationFormat>
  <Paragraphs>133</Paragraphs>
  <Slides>25</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25</vt:i4>
      </vt:variant>
    </vt:vector>
  </HeadingPairs>
  <TitlesOfParts>
    <vt:vector size="30" baseType="lpstr">
      <vt:lpstr>Arial</vt:lpstr>
      <vt:lpstr>Century Gothic</vt:lpstr>
      <vt:lpstr>Symbol</vt:lpstr>
      <vt:lpstr>Wingdings 3</vt:lpstr>
      <vt:lpstr>Facette</vt:lpstr>
      <vt:lpstr>Schockschaden und Hinterbliebenengeld</vt:lpstr>
      <vt:lpstr>Schockschaden und Hinterbliebenengeld</vt:lpstr>
      <vt:lpstr>Rechtsprechung  Schockschaden</vt:lpstr>
      <vt:lpstr>Der BGH früher (bis 2019)</vt:lpstr>
      <vt:lpstr>Was galt bisher beim Schockschaden?</vt:lpstr>
      <vt:lpstr>Der BGH heute - Grundsatz</vt:lpstr>
      <vt:lpstr>Der BGH heute - Begründung</vt:lpstr>
      <vt:lpstr>Der BGH heute – uferlose Haftungsausweitung?</vt:lpstr>
      <vt:lpstr>Erkenntnisse aus der neuen BGH-Entscheidung </vt:lpstr>
      <vt:lpstr>Prozessualer Vortrag zum Schockschaden</vt:lpstr>
      <vt:lpstr>Der BGH zur Höhe des Schockschadens</vt:lpstr>
      <vt:lpstr>Einführung und Rechtsprechung  Hinterbliebenengeld</vt:lpstr>
      <vt:lpstr>Einführung des Hinterbliebenengeldes</vt:lpstr>
      <vt:lpstr>Das Hinterbliebenengeld im BGB </vt:lpstr>
      <vt:lpstr>Prozessualer Vortrag zum Hinterbliebenengeld </vt:lpstr>
      <vt:lpstr>Höhe des Hinterbliebenengeldes</vt:lpstr>
      <vt:lpstr>Rechtsprechung zum Hinterbliebenengeld - Schadenshöhe</vt:lpstr>
      <vt:lpstr>Das Verhältnis von Schockschaden und Hinterbliebenengeld</vt:lpstr>
      <vt:lpstr>Zielrichtungen </vt:lpstr>
      <vt:lpstr>Dogmatische Herleitung  </vt:lpstr>
      <vt:lpstr>Verhältnis Schockschaden - Hinterbliebenengeld </vt:lpstr>
      <vt:lpstr>Verhältnis Schockschaden - Hinterbliebenengeld</vt:lpstr>
      <vt:lpstr>Verhältnis Schockschaden - Hinterbliebenengeld</vt:lpstr>
      <vt:lpstr>Ausblick / Diskussion</vt:lpstr>
      <vt:lpstr>… 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Prozesstaktik im Verwaltungsrecht</dc:title>
  <dc:creator>Henning Bahr</dc:creator>
  <cp:lastModifiedBy>Motz</cp:lastModifiedBy>
  <cp:revision>79</cp:revision>
  <cp:lastPrinted>2023-03-28T16:47:23Z</cp:lastPrinted>
  <dcterms:created xsi:type="dcterms:W3CDTF">2021-09-05T00:39:56Z</dcterms:created>
  <dcterms:modified xsi:type="dcterms:W3CDTF">2023-04-05T18:41:47Z</dcterms:modified>
</cp:coreProperties>
</file>